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43" r:id="rId2"/>
    <p:sldId id="353" r:id="rId3"/>
    <p:sldId id="350" r:id="rId4"/>
  </p:sldIdLst>
  <p:sldSz cx="12192000" cy="6858000"/>
  <p:notesSz cx="6797675" cy="987266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81F8025-FFB0-EB1E-F1BE-562DE7089D36}" name="MP" initials="MP" userId="MP" providerId="None"/>
  <p188:author id="{03C2E24B-9053-09E7-8104-EC4953F69094}" name="Michele Preziosi" initials="MP" userId="S::m.preziosi@governo.it::b77cb802-f45b-47d1-a6dd-72657ffe5f45" providerId="AD"/>
  <p188:author id="{C18C7175-A813-D0A7-3223-625020F50BB1}" name="Daniele Rosa" initials="DR" userId="S::d.rosa@governo.it::3f643d14-b098-4091-bf2a-da405fb61cf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5F90B12-E32F-440C-AFA7-838AA04422E9}" v="2" dt="2025-10-29T10:51:45.4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27102A9-8310-4765-A935-A1911B00CA55}" styleName="Stile chiaro 1 - Colore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4B1156A-380E-4F78-BDF5-A606A8083BF9}" styleName="Stile medio 4 - Color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775DCB02-9BB8-47FD-8907-85C794F793BA}" styleName="Stile con tema 1 - Color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ED083AE6-46FA-4A59-8FB0-9F97EB10719F}" styleName="Stile chiaro 3 - Colore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017" autoAdjust="0"/>
    <p:restoredTop sz="93457" autoAdjust="0"/>
  </p:normalViewPr>
  <p:slideViewPr>
    <p:cSldViewPr snapToGrid="0">
      <p:cViewPr varScale="1">
        <p:scale>
          <a:sx n="74" d="100"/>
          <a:sy n="74" d="100"/>
        </p:scale>
        <p:origin x="49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rena Caparra" userId="9afcdc25-078f-49e1-8603-fcea24d3dc91" providerId="ADAL" clId="{3247D1B0-C0FB-4938-A5B2-78F3DD3A6A7B}"/>
    <pc:docChg chg="custSel modSld">
      <pc:chgData name="Serena Caparra" userId="9afcdc25-078f-49e1-8603-fcea24d3dc91" providerId="ADAL" clId="{3247D1B0-C0FB-4938-A5B2-78F3DD3A6A7B}" dt="2025-10-29T11:01:04.456" v="183" actId="20577"/>
      <pc:docMkLst>
        <pc:docMk/>
      </pc:docMkLst>
      <pc:sldChg chg="modSp mod">
        <pc:chgData name="Serena Caparra" userId="9afcdc25-078f-49e1-8603-fcea24d3dc91" providerId="ADAL" clId="{3247D1B0-C0FB-4938-A5B2-78F3DD3A6A7B}" dt="2025-10-29T11:01:04.456" v="183" actId="20577"/>
        <pc:sldMkLst>
          <pc:docMk/>
          <pc:sldMk cId="651559922" sldId="350"/>
        </pc:sldMkLst>
        <pc:graphicFrameChg chg="mod modGraphic">
          <ac:chgData name="Serena Caparra" userId="9afcdc25-078f-49e1-8603-fcea24d3dc91" providerId="ADAL" clId="{3247D1B0-C0FB-4938-A5B2-78F3DD3A6A7B}" dt="2025-10-29T11:01:04.456" v="183" actId="20577"/>
          <ac:graphicFrameMkLst>
            <pc:docMk/>
            <pc:sldMk cId="651559922" sldId="350"/>
            <ac:graphicFrameMk id="2" creationId="{3B90739B-9137-78BD-D6AC-5076903BD627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886C98-3F9D-4CFF-B2A8-3FB2C536B5BC}" type="datetimeFigureOut">
              <a:rPr lang="it-IT" smtClean="0"/>
              <a:t>29/10/2025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5075"/>
            <a:ext cx="5921375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377319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377319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B09840-2BD1-430F-9B10-A4631D9087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4244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7FDCC33-E8C0-6197-C2B0-0E901EBEDC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1F23564-1BD5-9134-C2A5-5E982622D9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EE2C52F-5A83-5919-D260-717FDCC7C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4F8C7-B98B-445F-8FCE-852292B3E962}" type="datetimeFigureOut">
              <a:rPr lang="it-IT" smtClean="0"/>
              <a:t>29/10/2025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EBD1E10-8024-6D3A-E248-0756E6D53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2003E29-4F5D-F743-7213-907C507E1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35D7B-3004-47F5-BB30-387846FB08F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5000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041C850-D89F-F35C-0562-7F0798BC4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B911215-DBC4-CF53-835A-0868A58F80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7D625A4-B78D-B2F4-A67F-66FCCE90F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4F8C7-B98B-445F-8FCE-852292B3E962}" type="datetimeFigureOut">
              <a:rPr lang="it-IT" smtClean="0"/>
              <a:t>29/10/2025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D921AB0-0BDC-EEF7-4024-7483BE339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BAD90A3-8134-82ED-04B2-ED77E9498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35D7B-3004-47F5-BB30-387846FB08F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1192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2A4628A-2011-D737-DB36-5AA46C47F8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3CFF605-E13C-58CE-3163-56D3C194D7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74F363A-98B0-4538-D547-6561A3106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4F8C7-B98B-445F-8FCE-852292B3E962}" type="datetimeFigureOut">
              <a:rPr lang="it-IT" smtClean="0"/>
              <a:t>29/10/2025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D80AB43-6DD0-1940-2395-5E692CFBC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E01D73C-6CBC-F064-525D-7FB006AE1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35D7B-3004-47F5-BB30-387846FB08F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522340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piè di pagina 10">
            <a:extLst>
              <a:ext uri="{FF2B5EF4-FFF2-40B4-BE49-F238E27FC236}">
                <a16:creationId xmlns:a16="http://schemas.microsoft.com/office/drawing/2014/main" id="{1DCDDE71-C5A5-BC0E-6A98-6EC0570A531E}"/>
              </a:ext>
            </a:extLst>
          </p:cNvPr>
          <p:cNvSpPr txBox="1">
            <a:spLocks/>
          </p:cNvSpPr>
          <p:nvPr userDrawn="1"/>
        </p:nvSpPr>
        <p:spPr>
          <a:xfrm>
            <a:off x="0" y="6591300"/>
            <a:ext cx="10282687" cy="266700"/>
          </a:xfrm>
          <a:prstGeom prst="rect">
            <a:avLst/>
          </a:prstGeom>
        </p:spPr>
        <p:txBody>
          <a:bodyPr/>
          <a:lstStyle>
            <a:defPPr>
              <a:defRPr lang="it-IT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b="0" i="1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it-IT" b="1" i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Dipartimento per le Politiche Giovanili e il Servizio Civile Universale - Consulta Nazionale per il Servizio Civile Universale riunione del 30 ottobre 2025</a:t>
            </a:r>
            <a:endParaRPr lang="it-IT" b="1" dirty="0">
              <a:solidFill>
                <a:schemeClr val="tx1">
                  <a:lumMod val="50000"/>
                  <a:lumOff val="50000"/>
                </a:schemeClr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8619647"/>
      </p:ext>
    </p:extLst>
  </p:cSld>
  <p:clrMapOvr>
    <a:masterClrMapping/>
  </p:clrMapOvr>
  <p:transition spd="slow"/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F08CA9-1096-8FFB-284C-F25464A2D0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0B8C009-E660-3605-4681-78D4AE7B3D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F145A66-6CE3-47DC-6928-9F7878D43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4F8C7-B98B-445F-8FCE-852292B3E962}" type="datetimeFigureOut">
              <a:rPr lang="it-IT" smtClean="0"/>
              <a:t>29/10/2025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7C3405E-CC39-A63C-E760-928536837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63A9A42-29CC-F8AC-2699-1B1DE32C5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35D7B-3004-47F5-BB30-387846FB08F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30725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72934F5-C0A2-3286-3D54-44DB949A7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C5487ED-B162-FD6B-B4B3-099C45C1AA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2BB0DA2-E1CD-EE2A-93EE-66A507130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4F8C7-B98B-445F-8FCE-852292B3E962}" type="datetimeFigureOut">
              <a:rPr lang="it-IT" smtClean="0"/>
              <a:t>29/10/2025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7537B47-6ECD-C2CF-14CA-196482046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B69CDE8-4183-42B9-1C4E-A55EE8ADF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35D7B-3004-47F5-BB30-387846FB08F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7148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EF8AAD-5E14-8040-68FB-0FD1B34AE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EA42FB5-4CBA-E668-3626-0C6273698C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1E66E64-7442-3043-16C2-3B6F6D5DA4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615F02E-63AA-22BA-15FF-992527685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4F8C7-B98B-445F-8FCE-852292B3E962}" type="datetimeFigureOut">
              <a:rPr lang="it-IT" smtClean="0"/>
              <a:t>29/10/2025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233990E-905D-48F8-61D6-EB2119E7E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A3F56B3-5279-4368-03F7-0B1F5B09E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35D7B-3004-47F5-BB30-387846FB08F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95730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A4DDE4F-1FA8-9402-07D7-F3BBD38D0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436AE44-6B5D-E974-554F-2C065191FE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C5FDF63-D7B1-B4A4-16B2-A1B3AFA9EC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89BD666B-0F04-B9E7-FAE7-4110760B41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2D44205D-5201-D55E-F5E5-5CC9E4C03C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94DC17C7-44DF-C006-3F02-0105C4472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4F8C7-B98B-445F-8FCE-852292B3E962}" type="datetimeFigureOut">
              <a:rPr lang="it-IT" smtClean="0"/>
              <a:t>29/10/2025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44EB254A-2621-E9FB-0A55-1CE25A3C2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9FD2B2DE-EF15-D057-CBA6-6F98F850D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35D7B-3004-47F5-BB30-387846FB08F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9370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30774E-F423-8304-630D-615685F03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6A99A71-5666-F46D-C3A6-8D02932CE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4F8C7-B98B-445F-8FCE-852292B3E962}" type="datetimeFigureOut">
              <a:rPr lang="it-IT" smtClean="0"/>
              <a:t>29/10/2025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C81217B-0A2E-8E16-B669-E1B3B8FAE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090D182-5FE2-9CDE-8516-5157670D9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35D7B-3004-47F5-BB30-387846FB08F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0608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3C30F48E-E29A-7057-02A8-1B856D593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4F8C7-B98B-445F-8FCE-852292B3E962}" type="datetimeFigureOut">
              <a:rPr lang="it-IT" smtClean="0"/>
              <a:t>29/10/2025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C216C13-5B15-6A03-DE47-22D537A1D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E03A316-3B93-D1CC-AFFF-F7657357E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35D7B-3004-47F5-BB30-387846FB08F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659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4828109-877B-49BF-AC3C-AC21FC8D8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BD52E5D-69B6-0A5A-EBDD-3F8D6A1EB8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339C9A4-264A-4135-6D87-EC6ED59866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1E11F52-7146-389E-8EF6-1B0382179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4F8C7-B98B-445F-8FCE-852292B3E962}" type="datetimeFigureOut">
              <a:rPr lang="it-IT" smtClean="0"/>
              <a:t>29/10/2025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4D1378E-F2AA-C1D4-D1FA-E27CC8F3B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62B1C29-15BE-5C87-8974-968336CF2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35D7B-3004-47F5-BB30-387846FB08F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3203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BD150E3-7ACC-DF2F-7D50-A5E66E0B7F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9EE9AD47-7F11-35CB-EFAA-5FD212C302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B98361F-0960-687C-98FC-4A9A54188B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11AE3E1-D58C-616A-8AD3-C50C44017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4F8C7-B98B-445F-8FCE-852292B3E962}" type="datetimeFigureOut">
              <a:rPr lang="it-IT" smtClean="0"/>
              <a:t>29/10/2025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A460435-4043-C7C5-B0D4-616B62839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C6DCCD6-DCDF-FBD0-6C98-8C4DA8A5B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35D7B-3004-47F5-BB30-387846FB08F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52809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9DD0293C-015C-799B-1F99-FC61E8DF9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2AFE3A6-69B2-EB35-5BCC-D1EED7E32A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239B1AA-E38E-C934-74E3-5EA6F323C6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F4F8C7-B98B-445F-8FCE-852292B3E962}" type="datetimeFigureOut">
              <a:rPr lang="it-IT" smtClean="0"/>
              <a:t>29/10/2025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DA1D7F8-4F5B-F732-781C-EEE70CF127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D00F500-C517-6FD9-0332-6EF87C8E03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535D7B-3004-47F5-BB30-387846FB08F8}" type="slidenum">
              <a:rPr lang="it-IT" smtClean="0"/>
              <a:t>‹N›</a:t>
            </a:fld>
            <a:endParaRPr lang="it-IT"/>
          </a:p>
        </p:txBody>
      </p:sp>
      <p:pic>
        <p:nvPicPr>
          <p:cNvPr id="7" name="Immagine 6" descr="Immagine che contiene Rettangolo&#10;&#10;Descrizione generata automaticamente">
            <a:extLst>
              <a:ext uri="{FF2B5EF4-FFF2-40B4-BE49-F238E27FC236}">
                <a16:creationId xmlns:a16="http://schemas.microsoft.com/office/drawing/2014/main" id="{3A67AC08-6494-D762-9AB5-E809ABBC947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582"/>
          <a:stretch/>
        </p:blipFill>
        <p:spPr>
          <a:xfrm>
            <a:off x="-1" y="0"/>
            <a:ext cx="12192001" cy="1124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4421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8E42D133-DAD2-ED97-0B35-D593EED822A9}"/>
              </a:ext>
            </a:extLst>
          </p:cNvPr>
          <p:cNvSpPr txBox="1"/>
          <p:nvPr/>
        </p:nvSpPr>
        <p:spPr>
          <a:xfrm>
            <a:off x="517586" y="1329270"/>
            <a:ext cx="1109357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600" b="1" dirty="0">
                <a:ea typeface="Calibri Light" panose="020F0302020204030204" pitchFamily="34" charset="0"/>
                <a:cs typeface="Calibri Light" panose="020F0302020204030204" pitchFamily="34" charset="0"/>
              </a:rPr>
              <a:t>L'Accordo Quadro con le RPA sul Servizio Civile Universale: punti chiave</a:t>
            </a:r>
            <a:endParaRPr lang="it-IT" altLang="en-US" sz="2600" b="1" dirty="0">
              <a:solidFill>
                <a:schemeClr val="accent1">
                  <a:lumMod val="75000"/>
                </a:schemeClr>
              </a:solidFill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F26B7DE6-5ADB-F4CC-A8DF-63E16BD6667E}"/>
              </a:ext>
            </a:extLst>
          </p:cNvPr>
          <p:cNvSpPr txBox="1">
            <a:spLocks/>
          </p:cNvSpPr>
          <p:nvPr/>
        </p:nvSpPr>
        <p:spPr>
          <a:xfrm>
            <a:off x="457200" y="1897811"/>
            <a:ext cx="11319294" cy="454219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buNone/>
            </a:pPr>
            <a:r>
              <a:rPr lang="it-IT" sz="18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18 dicembre 2024</a:t>
            </a:r>
            <a:r>
              <a:rPr lang="it-IT" sz="18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: sancito in Conferenza Stato-Regioni </a:t>
            </a:r>
            <a:r>
              <a:rPr lang="it-IT" sz="18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l'Accordo Quadro</a:t>
            </a:r>
            <a:r>
              <a:rPr lang="it-IT" sz="18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(Rep. Atti n. 263/CSR) tra Governo, Regioni e Province Autonome (RPA) per regolamentare lo svolgimento da parte delle RPA delle funzioni relative al Servizio Civile Universale (SCU) previste dall'art 7, commi 1 e 2, del D.lgs. n. 40/2017.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it-IT" sz="18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L'Accordo definisce le disposizioni finanziarie, concernenti i criteri di erogazione dei contributi alle regioni e province autonome in ragione delle attività svolte e il ruolo delle RPA nei seguenti ambiti: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it-IT" sz="18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fase di predisposizione e aggiornamento del Piano triennale; 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it-IT" sz="18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valutazione dei programmi di intervento presentati dagli Enti accreditati; 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it-IT" sz="18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svolgimento delle funzioni operative previste dall’art. 7, comma 2, D.lgs. 40/2017, ossia:</a:t>
            </a:r>
          </a:p>
          <a:p>
            <a:pPr marL="612000" algn="just">
              <a:lnSpc>
                <a:spcPct val="100000"/>
              </a:lnSpc>
            </a:pPr>
            <a:r>
              <a:rPr lang="it-IT" sz="18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formazione del personale degli enti SCU;</a:t>
            </a:r>
          </a:p>
          <a:p>
            <a:pPr marL="612000" algn="just">
              <a:lnSpc>
                <a:spcPct val="100000"/>
              </a:lnSpc>
            </a:pPr>
            <a:r>
              <a:rPr lang="it-IT" sz="18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controllo sulla gestione delle attività degli enti nel territorio di competenza;</a:t>
            </a:r>
          </a:p>
          <a:p>
            <a:pPr marL="612000" algn="just">
              <a:lnSpc>
                <a:spcPct val="100000"/>
              </a:lnSpc>
            </a:pPr>
            <a:r>
              <a:rPr lang="it-IT" sz="18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valutazione dei risultati degli interventi SCU.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it-IT" sz="18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L’Accordo prevede l’istituzione di un </a:t>
            </a:r>
            <a:r>
              <a:rPr lang="it-IT" sz="18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Tavolo Tecnico</a:t>
            </a:r>
            <a:r>
              <a:rPr lang="it-IT" sz="18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, che si è insediato nell’aprile 2025 e si compone di tre rappresentanti del Dipartimento e tre rappresentanti delle RPA (Lombardia, Lazio e Puglia)</a:t>
            </a:r>
          </a:p>
          <a:p>
            <a:pPr marL="612000" algn="just">
              <a:lnSpc>
                <a:spcPct val="100000"/>
              </a:lnSpc>
            </a:pPr>
            <a:endParaRPr lang="it-IT" sz="18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5881922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EBDF7C-054F-6F59-AEC5-56A51056C6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9B2DD0E4-DEE2-C205-2704-D51E5764EDE0}"/>
              </a:ext>
            </a:extLst>
          </p:cNvPr>
          <p:cNvSpPr txBox="1"/>
          <p:nvPr/>
        </p:nvSpPr>
        <p:spPr>
          <a:xfrm>
            <a:off x="517585" y="1329270"/>
            <a:ext cx="10619117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600" b="1" dirty="0"/>
              <a:t>Protocollo operativo – stato delle adesioni</a:t>
            </a:r>
            <a:endParaRPr lang="it-IT" altLang="en-US" sz="2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EAE49C25-506E-DFCF-4086-FE2EAB2A60F5}"/>
              </a:ext>
            </a:extLst>
          </p:cNvPr>
          <p:cNvSpPr txBox="1"/>
          <p:nvPr/>
        </p:nvSpPr>
        <p:spPr>
          <a:xfrm>
            <a:off x="450011" y="1794297"/>
            <a:ext cx="11654287" cy="54508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it-IT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algn="just"/>
            <a:r>
              <a:rPr lang="it-IT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 fini dello svolgimento delle funzioni di cui all’art. 7, comma 2, lettere a), b) e c) d.lgs. n. 40/2017, l’Accordo richiede la sottoscrizione di un </a:t>
            </a:r>
            <a:r>
              <a:rPr lang="it-IT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Protocollo operativo tra RPA e Dipartimento.</a:t>
            </a:r>
          </a:p>
          <a:p>
            <a:pPr algn="just"/>
            <a:endParaRPr lang="it-IT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algn="just"/>
            <a:r>
              <a:rPr lang="it-IT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Il Protocollo operativo: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it-IT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risulta allegato all’Accordo stesso ed è uguale per tutti e non modificabile, in modo da garantire omogeneità e trasparenza su tutto il territorio nazionale su tali materie;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it-IT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disciplina l’attuazione delle funzioni di cui all’art. 7, comma 2, lettere a),b) e c) d.lgs. n. 40/2017, prevedendo:</a:t>
            </a:r>
          </a:p>
          <a:p>
            <a:pPr marL="576000" indent="-285750" algn="just">
              <a:buFont typeface="Wingdings" panose="05000000000000000000" pitchFamily="2" charset="2"/>
              <a:buChar char="§"/>
            </a:pPr>
            <a:r>
              <a:rPr lang="it-IT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la formazione di formatori di formazione generale e degli OLP;</a:t>
            </a:r>
          </a:p>
          <a:p>
            <a:pPr marL="576000" indent="-285750" algn="just">
              <a:buFont typeface="Wingdings" panose="05000000000000000000" pitchFamily="2" charset="2"/>
              <a:buChar char="§"/>
            </a:pPr>
            <a:r>
              <a:rPr lang="it-IT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il controllo di gestione delle attività con un obiettivo del 2% delle sedi d’attuazione di programmi e progetti rispetto al totale delle sedi attive nell’ambito territoriale di competenza;</a:t>
            </a:r>
          </a:p>
          <a:p>
            <a:pPr marL="576000" indent="-285750" algn="just">
              <a:buFont typeface="Wingdings" panose="05000000000000000000" pitchFamily="2" charset="2"/>
              <a:buChar char="§"/>
            </a:pPr>
            <a:r>
              <a:rPr lang="it-IT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le attività di valutazione da definire in raccordo con il Dipartimento.</a:t>
            </a:r>
          </a:p>
          <a:p>
            <a:pPr marL="290250" algn="just"/>
            <a:endParaRPr lang="it-IT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it-IT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 fine ottobre 2025, le Regioni che hanno sottoscritto il Protocollo operativo risultano 13 (Lazio, Lombardia, Puglia, Marche, Liguria, Sardegna, Sicilia, Basilicata, Friuli Venezia Giulia, Campania, Abruzzo, Umbria e Calabria). </a:t>
            </a:r>
          </a:p>
          <a:p>
            <a:pPr lvl="0" algn="just">
              <a:lnSpc>
                <a:spcPct val="150000"/>
              </a:lnSpc>
            </a:pPr>
            <a:endParaRPr lang="it-IT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lvl="0" algn="just">
              <a:lnSpc>
                <a:spcPct val="150000"/>
              </a:lnSpc>
            </a:pPr>
            <a:endParaRPr lang="it-IT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lvl="0" algn="just">
              <a:lnSpc>
                <a:spcPct val="150000"/>
              </a:lnSpc>
            </a:pPr>
            <a:endParaRPr lang="it-IT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8719721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B65EDE-78BE-B220-9E0B-C8354A55D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FB8720B3-430A-5E1A-69C8-5F0E186B2792}"/>
              </a:ext>
            </a:extLst>
          </p:cNvPr>
          <p:cNvSpPr txBox="1"/>
          <p:nvPr/>
        </p:nvSpPr>
        <p:spPr>
          <a:xfrm>
            <a:off x="510396" y="1288324"/>
            <a:ext cx="10869283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600" b="1" dirty="0"/>
              <a:t>Stato di avanzamento dei lavori</a:t>
            </a:r>
            <a:endParaRPr lang="it-IT" altLang="en-US" sz="2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A865F32-733D-E573-D764-B60F60E57878}"/>
              </a:ext>
            </a:extLst>
          </p:cNvPr>
          <p:cNvSpPr txBox="1">
            <a:spLocks/>
          </p:cNvSpPr>
          <p:nvPr/>
        </p:nvSpPr>
        <p:spPr>
          <a:xfrm>
            <a:off x="293298" y="1827781"/>
            <a:ext cx="11826815" cy="461615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it-IT" sz="20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3B90739B-9137-78BD-D6AC-5076903BD6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1487971"/>
              </p:ext>
            </p:extLst>
          </p:nvPr>
        </p:nvGraphicFramePr>
        <p:xfrm>
          <a:off x="1406106" y="1827781"/>
          <a:ext cx="9256143" cy="3408262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4153887">
                  <a:extLst>
                    <a:ext uri="{9D8B030D-6E8A-4147-A177-3AD203B41FA5}">
                      <a16:colId xmlns:a16="http://schemas.microsoft.com/office/drawing/2014/main" val="304769823"/>
                    </a:ext>
                  </a:extLst>
                </a:gridCol>
                <a:gridCol w="5102256">
                  <a:extLst>
                    <a:ext uri="{9D8B030D-6E8A-4147-A177-3AD203B41FA5}">
                      <a16:colId xmlns:a16="http://schemas.microsoft.com/office/drawing/2014/main" val="174971238"/>
                    </a:ext>
                  </a:extLst>
                </a:gridCol>
              </a:tblGrid>
              <a:tr h="34346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700" b="1" dirty="0">
                          <a:effectLst/>
                        </a:rPr>
                        <a:t>Area tematica sulle funzioni</a:t>
                      </a:r>
                      <a:endParaRPr lang="it-IT" sz="1700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88803" marR="88803" marT="44401" marB="4440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700" b="1" dirty="0">
                          <a:effectLst/>
                        </a:rPr>
                        <a:t>Stato di Avanzamento</a:t>
                      </a:r>
                      <a:endParaRPr lang="it-IT" sz="1700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88803" marR="88803" marT="44401" marB="44401" anchor="ctr"/>
                </a:tc>
                <a:extLst>
                  <a:ext uri="{0D108BD9-81ED-4DB2-BD59-A6C34878D82A}">
                    <a16:rowId xmlns:a16="http://schemas.microsoft.com/office/drawing/2014/main" val="1540128798"/>
                  </a:ext>
                </a:extLst>
              </a:tr>
              <a:tr h="100748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700" b="1" dirty="0">
                          <a:effectLst/>
                        </a:rPr>
                        <a:t>Sistema dei controlli</a:t>
                      </a:r>
                      <a:endParaRPr lang="it-IT" sz="1700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88803" marR="88803" marT="44401" marB="44401" anchor="ctr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it-IT" sz="1700" dirty="0">
                          <a:effectLst/>
                        </a:rPr>
                        <a:t>In fase di avvio </a:t>
                      </a:r>
                      <a:r>
                        <a:rPr lang="it-IT" sz="1700">
                          <a:effectLst/>
                        </a:rPr>
                        <a:t>da parte delle </a:t>
                      </a:r>
                      <a:r>
                        <a:rPr lang="it-IT" sz="1700" dirty="0">
                          <a:effectLst/>
                        </a:rPr>
                        <a:t>RPA che hanno sottoscritto il Protocollo. </a:t>
                      </a:r>
                      <a:endParaRPr lang="it-IT" sz="1700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88803" marR="88803" marT="44401" marB="44401" anchor="ctr"/>
                </a:tc>
                <a:extLst>
                  <a:ext uri="{0D108BD9-81ED-4DB2-BD59-A6C34878D82A}">
                    <a16:rowId xmlns:a16="http://schemas.microsoft.com/office/drawing/2014/main" val="1988521648"/>
                  </a:ext>
                </a:extLst>
              </a:tr>
              <a:tr h="102644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700" b="1">
                          <a:effectLst/>
                        </a:rPr>
                        <a:t>Attività di Formazione</a:t>
                      </a:r>
                      <a:endParaRPr lang="it-IT" sz="170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88803" marR="88803" marT="44401" marB="44401" anchor="ctr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it-IT" sz="1700" dirty="0">
                          <a:effectLst/>
                        </a:rPr>
                        <a:t>In via di definizione un’ipotesi sperimentale volta alla formazione e all’aggiornamento dei formatori di formazione generale e degli OLP.</a:t>
                      </a:r>
                      <a:endParaRPr lang="it-IT" sz="1700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88803" marR="88803" marT="44401" marB="44401" anchor="ctr"/>
                </a:tc>
                <a:extLst>
                  <a:ext uri="{0D108BD9-81ED-4DB2-BD59-A6C34878D82A}">
                    <a16:rowId xmlns:a16="http://schemas.microsoft.com/office/drawing/2014/main" val="7994988"/>
                  </a:ext>
                </a:extLst>
              </a:tr>
              <a:tr h="102644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700" b="1" dirty="0">
                          <a:effectLst/>
                        </a:rPr>
                        <a:t>Attività di valutazione dei risultati</a:t>
                      </a:r>
                      <a:endParaRPr lang="it-IT" sz="1700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88803" marR="88803" marT="44401" marB="44401" anchor="ctr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it-IT" sz="1700" dirty="0">
                          <a:effectLst/>
                        </a:rPr>
                        <a:t>In fase di calendarizzazione una riunione di dettaglio con una proposta da parte delle RPA per definizione dei contenuti.</a:t>
                      </a:r>
                      <a:endParaRPr lang="it-IT" sz="1700" dirty="0">
                        <a:effectLst/>
                        <a:latin typeface="Calibri Light" panose="020F0302020204030204" pitchFamily="34" charset="0"/>
                        <a:ea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88803" marR="88803" marT="44401" marB="44401" anchor="ctr"/>
                </a:tc>
                <a:extLst>
                  <a:ext uri="{0D108BD9-81ED-4DB2-BD59-A6C34878D82A}">
                    <a16:rowId xmlns:a16="http://schemas.microsoft.com/office/drawing/2014/main" val="2603210104"/>
                  </a:ext>
                </a:extLst>
              </a:tr>
            </a:tbl>
          </a:graphicData>
        </a:graphic>
      </p:graphicFrame>
      <p:graphicFrame>
        <p:nvGraphicFramePr>
          <p:cNvPr id="13" name="Tabella 12">
            <a:extLst>
              <a:ext uri="{FF2B5EF4-FFF2-40B4-BE49-F238E27FC236}">
                <a16:creationId xmlns:a16="http://schemas.microsoft.com/office/drawing/2014/main" id="{24926879-B373-33F8-5CA8-2EEC4CB24E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136899"/>
              </p:ext>
            </p:extLst>
          </p:nvPr>
        </p:nvGraphicFramePr>
        <p:xfrm>
          <a:off x="356558" y="5641675"/>
          <a:ext cx="11473132" cy="10179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73132">
                  <a:extLst>
                    <a:ext uri="{9D8B030D-6E8A-4147-A177-3AD203B41FA5}">
                      <a16:colId xmlns:a16="http://schemas.microsoft.com/office/drawing/2014/main" val="1546381965"/>
                    </a:ext>
                  </a:extLst>
                </a:gridCol>
              </a:tblGrid>
              <a:tr h="1017917">
                <a:tc>
                  <a:txBody>
                    <a:bodyPr/>
                    <a:lstStyle/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it-IT" sz="1700" b="0" dirty="0">
                          <a:solidFill>
                            <a:sysClr val="windowText" lastClr="000000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In materia di predisposizione e aggiornamento del </a:t>
                      </a:r>
                      <a:r>
                        <a:rPr lang="it-IT" sz="1700" b="1" dirty="0">
                          <a:solidFill>
                            <a:sysClr val="windowText" lastClr="000000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Piano Triennale 2026-2028</a:t>
                      </a:r>
                      <a:r>
                        <a:rPr lang="it-IT" sz="1700" b="0" dirty="0">
                          <a:solidFill>
                            <a:sysClr val="windowText" lastClr="000000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, il Dipartimento ha condiviso con i rappresentanti RPA del Tavolo tecnico lo schema generale e la scheda consolidata della sezione 3 del Piano Triennale. E’ in fase di calendarizzazione un ulteriore incontro in sede di Tavolo tecnico.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01621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1559922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1875</TotalTime>
  <Words>549</Words>
  <Application>Microsoft Office PowerPoint</Application>
  <PresentationFormat>Widescreen</PresentationFormat>
  <Paragraphs>33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9" baseType="lpstr">
      <vt:lpstr>Aptos</vt:lpstr>
      <vt:lpstr>Aptos Display</vt:lpstr>
      <vt:lpstr>Arial</vt:lpstr>
      <vt:lpstr>Calibri Light</vt:lpstr>
      <vt:lpstr>Wingdings</vt:lpstr>
      <vt:lpstr>Tema di Office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Daniele Rosa</dc:creator>
  <cp:lastModifiedBy>Serena Caparra</cp:lastModifiedBy>
  <cp:revision>38</cp:revision>
  <cp:lastPrinted>2025-06-03T13:08:19Z</cp:lastPrinted>
  <dcterms:created xsi:type="dcterms:W3CDTF">2025-05-08T09:09:00Z</dcterms:created>
  <dcterms:modified xsi:type="dcterms:W3CDTF">2025-10-29T11:01:11Z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097a60d-5525-435b-8989-8eb48ac0c8cd_Enabled">
    <vt:lpwstr>true</vt:lpwstr>
  </property>
  <property fmtid="{D5CDD505-2E9C-101B-9397-08002B2CF9AE}" pid="3" name="MSIP_Label_5097a60d-5525-435b-8989-8eb48ac0c8cd_SetDate">
    <vt:lpwstr>2025-05-08T09:10:28Z</vt:lpwstr>
  </property>
  <property fmtid="{D5CDD505-2E9C-101B-9397-08002B2CF9AE}" pid="4" name="MSIP_Label_5097a60d-5525-435b-8989-8eb48ac0c8cd_Method">
    <vt:lpwstr>Standard</vt:lpwstr>
  </property>
  <property fmtid="{D5CDD505-2E9C-101B-9397-08002B2CF9AE}" pid="5" name="MSIP_Label_5097a60d-5525-435b-8989-8eb48ac0c8cd_Name">
    <vt:lpwstr>defa4170-0d19-0005-0004-bc88714345d2</vt:lpwstr>
  </property>
  <property fmtid="{D5CDD505-2E9C-101B-9397-08002B2CF9AE}" pid="6" name="MSIP_Label_5097a60d-5525-435b-8989-8eb48ac0c8cd_SiteId">
    <vt:lpwstr>3e90938b-8b27-4762-b4e8-006a8127a119</vt:lpwstr>
  </property>
  <property fmtid="{D5CDD505-2E9C-101B-9397-08002B2CF9AE}" pid="7" name="MSIP_Label_5097a60d-5525-435b-8989-8eb48ac0c8cd_ActionId">
    <vt:lpwstr>e67297fe-1fb8-4140-a489-276b2a765cd9</vt:lpwstr>
  </property>
  <property fmtid="{D5CDD505-2E9C-101B-9397-08002B2CF9AE}" pid="8" name="MSIP_Label_5097a60d-5525-435b-8989-8eb48ac0c8cd_ContentBits">
    <vt:lpwstr>0</vt:lpwstr>
  </property>
  <property fmtid="{D5CDD505-2E9C-101B-9397-08002B2CF9AE}" pid="9" name="MSIP_Label_5097a60d-5525-435b-8989-8eb48ac0c8cd_Tag">
    <vt:lpwstr>10, 3, 0, 1</vt:lpwstr>
  </property>
</Properties>
</file>