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4"/>
  </p:sldMasterIdLst>
  <p:notesMasterIdLst>
    <p:notesMasterId r:id="rId15"/>
  </p:notesMasterIdLst>
  <p:sldIdLst>
    <p:sldId id="256" r:id="rId5"/>
    <p:sldId id="258" r:id="rId6"/>
    <p:sldId id="261" r:id="rId7"/>
    <p:sldId id="290" r:id="rId8"/>
    <p:sldId id="288" r:id="rId9"/>
    <p:sldId id="302" r:id="rId10"/>
    <p:sldId id="275" r:id="rId11"/>
    <p:sldId id="276" r:id="rId12"/>
    <p:sldId id="303" r:id="rId13"/>
    <p:sldId id="298" r:id="rId1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5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D165"/>
    <a:srgbClr val="859E54"/>
    <a:srgbClr val="004A82"/>
    <a:srgbClr val="B6C695"/>
    <a:srgbClr val="B65A58"/>
    <a:srgbClr val="AD9BC3"/>
    <a:srgbClr val="F9B176"/>
    <a:srgbClr val="D99593"/>
    <a:srgbClr val="C36462"/>
    <a:srgbClr val="8C3B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tile chiaro 2 - Color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594" y="102"/>
      </p:cViewPr>
      <p:guideLst>
        <p:guide orient="horz" pos="216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governoit-my.sharepoint.com/personal/f_desantis_governo_it/Documents/Desktop/Dati%20Bando%20Ambientali%20202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sz="144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Programmi e relativi progetti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Foglio2!$B$28</c:f>
              <c:strCache>
                <c:ptCount val="1"/>
                <c:pt idx="0">
                  <c:v>programmi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Foglio2!$C$27:$D$27</c:f>
              <c:strCache>
                <c:ptCount val="2"/>
                <c:pt idx="0">
                  <c:v>Servizio civile agricolo</c:v>
                </c:pt>
                <c:pt idx="1">
                  <c:v>Servizio civile ambientale</c:v>
                </c:pt>
              </c:strCache>
            </c:strRef>
          </c:cat>
          <c:val>
            <c:numRef>
              <c:f>Foglio2!$C$28:$D$28</c:f>
              <c:numCache>
                <c:formatCode>General</c:formatCode>
                <c:ptCount val="2"/>
                <c:pt idx="0">
                  <c:v>27</c:v>
                </c:pt>
                <c:pt idx="1">
                  <c:v>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A4-4149-A33F-91CCFEF2EE81}"/>
            </c:ext>
          </c:extLst>
        </c:ser>
        <c:ser>
          <c:idx val="1"/>
          <c:order val="1"/>
          <c:tx>
            <c:strRef>
              <c:f>Foglio2!$B$29</c:f>
              <c:strCache>
                <c:ptCount val="1"/>
                <c:pt idx="0">
                  <c:v>progetti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Foglio2!$C$27:$D$27</c:f>
              <c:strCache>
                <c:ptCount val="2"/>
                <c:pt idx="0">
                  <c:v>Servizio civile agricolo</c:v>
                </c:pt>
                <c:pt idx="1">
                  <c:v>Servizio civile ambientale</c:v>
                </c:pt>
              </c:strCache>
            </c:strRef>
          </c:cat>
          <c:val>
            <c:numRef>
              <c:f>Foglio2!$C$29:$D$29</c:f>
              <c:numCache>
                <c:formatCode>General</c:formatCode>
                <c:ptCount val="2"/>
                <c:pt idx="0">
                  <c:v>102</c:v>
                </c:pt>
                <c:pt idx="1">
                  <c:v>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2A4-4149-A33F-91CCFEF2EE8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77332095"/>
        <c:axId val="677333055"/>
      </c:barChart>
      <c:catAx>
        <c:axId val="6773320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77333055"/>
        <c:crosses val="autoZero"/>
        <c:auto val="1"/>
        <c:lblAlgn val="ctr"/>
        <c:lblOffset val="100"/>
        <c:noMultiLvlLbl val="0"/>
      </c:catAx>
      <c:valAx>
        <c:axId val="67733305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773320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baseline="0"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Domande presentate e volontari previsti per regione + Estero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'Italia + Estero'!$C$6</c:f>
              <c:strCache>
                <c:ptCount val="1"/>
                <c:pt idx="0">
                  <c:v>Numero Volontari Previsti</c:v>
                </c:pt>
              </c:strCache>
            </c:strRef>
          </c:tx>
          <c:spPr>
            <a:noFill/>
            <a:ln w="22225">
              <a:solidFill>
                <a:srgbClr val="00B050"/>
              </a:solidFill>
            </a:ln>
            <a:effectLst/>
          </c:spPr>
          <c:invertIfNegative val="0"/>
          <c:cat>
            <c:strRef>
              <c:f>'Italia + Estero'!$B$7:$B$27</c:f>
              <c:strCache>
                <c:ptCount val="21"/>
                <c:pt idx="0">
                  <c:v>Abruzzo</c:v>
                </c:pt>
                <c:pt idx="1">
                  <c:v>Basilicata</c:v>
                </c:pt>
                <c:pt idx="2">
                  <c:v>Calabria</c:v>
                </c:pt>
                <c:pt idx="3">
                  <c:v>Campania</c:v>
                </c:pt>
                <c:pt idx="4">
                  <c:v>Emilia Romagna</c:v>
                </c:pt>
                <c:pt idx="5">
                  <c:v>Friuli Venezia Giulia</c:v>
                </c:pt>
                <c:pt idx="6">
                  <c:v>Lazio</c:v>
                </c:pt>
                <c:pt idx="7">
                  <c:v>Liguria</c:v>
                </c:pt>
                <c:pt idx="8">
                  <c:v>Lombardia</c:v>
                </c:pt>
                <c:pt idx="9">
                  <c:v>Marche</c:v>
                </c:pt>
                <c:pt idx="10">
                  <c:v>Molise</c:v>
                </c:pt>
                <c:pt idx="11">
                  <c:v>Piemonte</c:v>
                </c:pt>
                <c:pt idx="12">
                  <c:v>Puglia</c:v>
                </c:pt>
                <c:pt idx="13">
                  <c:v>Sardegna</c:v>
                </c:pt>
                <c:pt idx="14">
                  <c:v>Sicilia</c:v>
                </c:pt>
                <c:pt idx="15">
                  <c:v>Toscana</c:v>
                </c:pt>
                <c:pt idx="16">
                  <c:v>Trentino Alto Adige</c:v>
                </c:pt>
                <c:pt idx="17">
                  <c:v>Umbria</c:v>
                </c:pt>
                <c:pt idx="18">
                  <c:v>Valle d'Aosta</c:v>
                </c:pt>
                <c:pt idx="19">
                  <c:v>Veneto</c:v>
                </c:pt>
                <c:pt idx="20">
                  <c:v>ESTERO</c:v>
                </c:pt>
              </c:strCache>
            </c:strRef>
          </c:cat>
          <c:val>
            <c:numRef>
              <c:f>'Italia + Estero'!$C$7:$C$27</c:f>
              <c:numCache>
                <c:formatCode>_-* #,##0\ _€_-;\-* #,##0\ _€_-;_-* "-"??\ _€_-;_-@_-</c:formatCode>
                <c:ptCount val="21"/>
                <c:pt idx="0">
                  <c:v>1913</c:v>
                </c:pt>
                <c:pt idx="1">
                  <c:v>1406</c:v>
                </c:pt>
                <c:pt idx="2">
                  <c:v>4252</c:v>
                </c:pt>
                <c:pt idx="3">
                  <c:v>11671</c:v>
                </c:pt>
                <c:pt idx="4">
                  <c:v>2567</c:v>
                </c:pt>
                <c:pt idx="5">
                  <c:v>632</c:v>
                </c:pt>
                <c:pt idx="6">
                  <c:v>6271</c:v>
                </c:pt>
                <c:pt idx="7">
                  <c:v>1134</c:v>
                </c:pt>
                <c:pt idx="8">
                  <c:v>4350</c:v>
                </c:pt>
                <c:pt idx="9">
                  <c:v>1477</c:v>
                </c:pt>
                <c:pt idx="10">
                  <c:v>600</c:v>
                </c:pt>
                <c:pt idx="11">
                  <c:v>3597</c:v>
                </c:pt>
                <c:pt idx="12">
                  <c:v>3917</c:v>
                </c:pt>
                <c:pt idx="13">
                  <c:v>1466</c:v>
                </c:pt>
                <c:pt idx="14">
                  <c:v>9291</c:v>
                </c:pt>
                <c:pt idx="15">
                  <c:v>2990</c:v>
                </c:pt>
                <c:pt idx="16">
                  <c:v>55</c:v>
                </c:pt>
                <c:pt idx="17">
                  <c:v>1087</c:v>
                </c:pt>
                <c:pt idx="18">
                  <c:v>13</c:v>
                </c:pt>
                <c:pt idx="19">
                  <c:v>1767</c:v>
                </c:pt>
                <c:pt idx="20">
                  <c:v>1358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B4-4779-AE66-C1C7FEB8C765}"/>
            </c:ext>
          </c:extLst>
        </c:ser>
        <c:ser>
          <c:idx val="1"/>
          <c:order val="1"/>
          <c:tx>
            <c:strRef>
              <c:f>'Italia + Estero'!$D$6</c:f>
              <c:strCache>
                <c:ptCount val="1"/>
                <c:pt idx="0">
                  <c:v>Domande Presentate</c:v>
                </c:pt>
              </c:strCache>
            </c:strRef>
          </c:tx>
          <c:spPr>
            <a:solidFill>
              <a:srgbClr val="00B050">
                <a:alpha val="50000"/>
              </a:srgbClr>
            </a:solidFill>
            <a:ln>
              <a:solidFill>
                <a:schemeClr val="accent1">
                  <a:alpha val="59000"/>
                </a:schemeClr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14593989-8AA8-4FAC-8556-8791A987C56A}" type="CELLRANGE">
                      <a:rPr lang="en-US"/>
                      <a:pPr/>
                      <a:t>[INTERVALLOCELLE]</a:t>
                    </a:fld>
                    <a:endParaRPr lang="it-I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5CB4-4779-AE66-C1C7FEB8C76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0292FB6A-2A35-4947-B04F-8D6596BE269D}" type="CELLRANGE">
                      <a:rPr lang="it-IT"/>
                      <a:pPr/>
                      <a:t>[INTERVALLOCELLE]</a:t>
                    </a:fld>
                    <a:endParaRPr lang="it-I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5CB4-4779-AE66-C1C7FEB8C765}"/>
                </c:ext>
              </c:extLst>
            </c:dLbl>
            <c:dLbl>
              <c:idx val="2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6846805-AECC-4CFA-97CF-00FDD64D4A0B}" type="CELLRANGE">
                      <a:rPr lang="it-IT"/>
                      <a:pPr>
                        <a:defRPr b="1">
                          <a:solidFill>
                            <a:srgbClr val="00B050"/>
                          </a:solidFill>
                        </a:defRPr>
                      </a:pPr>
                      <a:t>[INTERVALLOCELLE]</a:t>
                    </a:fld>
                    <a:endParaRPr lang="it-IT"/>
                  </a:p>
                </c:rich>
              </c:tx>
              <c:numFmt formatCode="0.00;[Red]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rgbClr val="00B05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5CB4-4779-AE66-C1C7FEB8C765}"/>
                </c:ext>
              </c:extLst>
            </c:dLbl>
            <c:dLbl>
              <c:idx val="3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359F184-C9D9-4FCD-8A06-742A3EEE9B76}" type="CELLRANGE">
                      <a:rPr lang="it-IT"/>
                      <a:pPr>
                        <a:defRPr b="1">
                          <a:solidFill>
                            <a:srgbClr val="00B050"/>
                          </a:solidFill>
                        </a:defRPr>
                      </a:pPr>
                      <a:t>[INTERVALLOCELLE]</a:t>
                    </a:fld>
                    <a:endParaRPr lang="it-IT"/>
                  </a:p>
                </c:rich>
              </c:tx>
              <c:numFmt formatCode="0.00;[Red]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rgbClr val="00B05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5CB4-4779-AE66-C1C7FEB8C765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086C7B91-3E76-4B1A-A64E-11E77F3A32F5}" type="CELLRANGE">
                      <a:rPr lang="it-IT"/>
                      <a:pPr/>
                      <a:t>[INTERVALLOCELLE]</a:t>
                    </a:fld>
                    <a:endParaRPr lang="it-I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5CB4-4779-AE66-C1C7FEB8C765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22382602-B8AC-4D21-BD2C-ED992B1C64AB}" type="CELLRANGE">
                      <a:rPr lang="it-IT"/>
                      <a:pPr/>
                      <a:t>[INTERVALLOCELLE]</a:t>
                    </a:fld>
                    <a:endParaRPr lang="it-I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5CB4-4779-AE66-C1C7FEB8C765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30641255-D48F-4DDF-A4A7-97CFF666F93A}" type="CELLRANGE">
                      <a:rPr lang="it-IT"/>
                      <a:pPr/>
                      <a:t>[INTERVALLOCELLE]</a:t>
                    </a:fld>
                    <a:endParaRPr lang="it-I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5CB4-4779-AE66-C1C7FEB8C765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478CE13D-718E-4427-A194-FCF65518A607}" type="CELLRANGE">
                      <a:rPr lang="it-IT"/>
                      <a:pPr/>
                      <a:t>[INTERVALLOCELLE]</a:t>
                    </a:fld>
                    <a:endParaRPr lang="it-I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5CB4-4779-AE66-C1C7FEB8C765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856ABDDC-9655-43EF-BB66-14C56D349340}" type="CELLRANGE">
                      <a:rPr lang="it-IT"/>
                      <a:pPr/>
                      <a:t>[INTERVALLOCELLE]</a:t>
                    </a:fld>
                    <a:endParaRPr lang="it-I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5CB4-4779-AE66-C1C7FEB8C765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3E342731-474D-4C96-B719-BEF49005862D}" type="CELLRANGE">
                      <a:rPr lang="it-IT"/>
                      <a:pPr/>
                      <a:t>[INTERVALLOCELLE]</a:t>
                    </a:fld>
                    <a:endParaRPr lang="it-I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5CB4-4779-AE66-C1C7FEB8C765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08F7D93D-D012-4A70-813B-B78A8CE51992}" type="CELLRANGE">
                      <a:rPr lang="it-IT"/>
                      <a:pPr/>
                      <a:t>[INTERVALLOCELLE]</a:t>
                    </a:fld>
                    <a:endParaRPr lang="it-I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5CB4-4779-AE66-C1C7FEB8C765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27036A8F-D83C-47DE-A29F-A51E95F011FA}" type="CELLRANGE">
                      <a:rPr lang="it-IT"/>
                      <a:pPr/>
                      <a:t>[INTERVALLOCELLE]</a:t>
                    </a:fld>
                    <a:endParaRPr lang="it-I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C-5CB4-4779-AE66-C1C7FEB8C765}"/>
                </c:ext>
              </c:extLst>
            </c:dLbl>
            <c:dLbl>
              <c:idx val="12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55E4844-D8C3-4BBB-AF54-5C0E38044E44}" type="CELLRANGE">
                      <a:rPr lang="it-IT"/>
                      <a:pPr>
                        <a:defRPr b="1">
                          <a:solidFill>
                            <a:srgbClr val="00B050"/>
                          </a:solidFill>
                        </a:defRPr>
                      </a:pPr>
                      <a:t>[INTERVALLOCELLE]</a:t>
                    </a:fld>
                    <a:endParaRPr lang="it-IT"/>
                  </a:p>
                </c:rich>
              </c:tx>
              <c:numFmt formatCode="0.00;[Red]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rgbClr val="00B05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D-5CB4-4779-AE66-C1C7FEB8C765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fld id="{A0403F3A-A9F2-4CD2-B0DA-D24E4E9E389E}" type="CELLRANGE">
                      <a:rPr lang="it-IT"/>
                      <a:pPr/>
                      <a:t>[INTERVALLOCELLE]</a:t>
                    </a:fld>
                    <a:endParaRPr lang="it-I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E-5CB4-4779-AE66-C1C7FEB8C765}"/>
                </c:ext>
              </c:extLst>
            </c:dLbl>
            <c:dLbl>
              <c:idx val="14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F3F4F92-EBEA-4E87-9CCF-FED633C2D187}" type="CELLRANGE">
                      <a:rPr lang="it-IT"/>
                      <a:pPr>
                        <a:defRPr b="1">
                          <a:solidFill>
                            <a:srgbClr val="00B050"/>
                          </a:solidFill>
                        </a:defRPr>
                      </a:pPr>
                      <a:t>[INTERVALLOCELLE]</a:t>
                    </a:fld>
                    <a:endParaRPr lang="it-IT"/>
                  </a:p>
                </c:rich>
              </c:tx>
              <c:numFmt formatCode="0.00;[Red]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rgbClr val="00B05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F-5CB4-4779-AE66-C1C7FEB8C765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fld id="{41D9627D-4A02-4C2E-A0DB-7E6584917533}" type="CELLRANGE">
                      <a:rPr lang="it-IT"/>
                      <a:pPr/>
                      <a:t>[INTERVALLOCELLE]</a:t>
                    </a:fld>
                    <a:endParaRPr lang="it-I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0-5CB4-4779-AE66-C1C7FEB8C765}"/>
                </c:ext>
              </c:extLst>
            </c:dLbl>
            <c:dLbl>
              <c:idx val="16"/>
              <c:tx>
                <c:rich>
                  <a:bodyPr/>
                  <a:lstStyle/>
                  <a:p>
                    <a:fld id="{76FB1443-0584-4262-A1CC-DCB1787E8006}" type="CELLRANGE">
                      <a:rPr lang="it-IT"/>
                      <a:pPr/>
                      <a:t>[INTERVALLOCELLE]</a:t>
                    </a:fld>
                    <a:endParaRPr lang="it-I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1-5CB4-4779-AE66-C1C7FEB8C765}"/>
                </c:ext>
              </c:extLst>
            </c:dLbl>
            <c:dLbl>
              <c:idx val="17"/>
              <c:tx>
                <c:rich>
                  <a:bodyPr/>
                  <a:lstStyle/>
                  <a:p>
                    <a:fld id="{B9293275-9879-4366-A3BC-69806426F558}" type="CELLRANGE">
                      <a:rPr lang="it-IT"/>
                      <a:pPr/>
                      <a:t>[INTERVALLOCELLE]</a:t>
                    </a:fld>
                    <a:endParaRPr lang="it-I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2-5CB4-4779-AE66-C1C7FEB8C765}"/>
                </c:ext>
              </c:extLst>
            </c:dLbl>
            <c:dLbl>
              <c:idx val="18"/>
              <c:tx>
                <c:rich>
                  <a:bodyPr/>
                  <a:lstStyle/>
                  <a:p>
                    <a:fld id="{850BF07D-BB97-4817-A800-842B357B5F73}" type="CELLRANGE">
                      <a:rPr lang="it-IT"/>
                      <a:pPr/>
                      <a:t>[INTERVALLOCELLE]</a:t>
                    </a:fld>
                    <a:endParaRPr lang="it-I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3-5CB4-4779-AE66-C1C7FEB8C765}"/>
                </c:ext>
              </c:extLst>
            </c:dLbl>
            <c:dLbl>
              <c:idx val="19"/>
              <c:tx>
                <c:rich>
                  <a:bodyPr/>
                  <a:lstStyle/>
                  <a:p>
                    <a:fld id="{27F5F54D-1B52-41D2-BDE4-5AA8D348CA82}" type="CELLRANGE">
                      <a:rPr lang="it-IT"/>
                      <a:pPr/>
                      <a:t>[INTERVALLOCELLE]</a:t>
                    </a:fld>
                    <a:endParaRPr lang="it-I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4-5CB4-4779-AE66-C1C7FEB8C765}"/>
                </c:ext>
              </c:extLst>
            </c:dLbl>
            <c:dLbl>
              <c:idx val="2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B9D9616-ED73-407C-B2CD-44F8907B6366}" type="CELLRANGE">
                      <a:rPr lang="it-IT"/>
                      <a:pPr>
                        <a:defRPr b="1">
                          <a:solidFill>
                            <a:srgbClr val="00B050"/>
                          </a:solidFill>
                        </a:defRPr>
                      </a:pPr>
                      <a:t>[INTERVALLOCELLE]</a:t>
                    </a:fld>
                    <a:endParaRPr lang="it-IT"/>
                  </a:p>
                </c:rich>
              </c:tx>
              <c:numFmt formatCode="0.00;[Red]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rgbClr val="00B05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5-5CB4-4779-AE66-C1C7FEB8C765}"/>
                </c:ext>
              </c:extLst>
            </c:dLbl>
            <c:numFmt formatCode="0.00;[Red]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'Italia + Estero'!$B$7:$B$27</c:f>
              <c:strCache>
                <c:ptCount val="21"/>
                <c:pt idx="0">
                  <c:v>Abruzzo</c:v>
                </c:pt>
                <c:pt idx="1">
                  <c:v>Basilicata</c:v>
                </c:pt>
                <c:pt idx="2">
                  <c:v>Calabria</c:v>
                </c:pt>
                <c:pt idx="3">
                  <c:v>Campania</c:v>
                </c:pt>
                <c:pt idx="4">
                  <c:v>Emilia Romagna</c:v>
                </c:pt>
                <c:pt idx="5">
                  <c:v>Friuli Venezia Giulia</c:v>
                </c:pt>
                <c:pt idx="6">
                  <c:v>Lazio</c:v>
                </c:pt>
                <c:pt idx="7">
                  <c:v>Liguria</c:v>
                </c:pt>
                <c:pt idx="8">
                  <c:v>Lombardia</c:v>
                </c:pt>
                <c:pt idx="9">
                  <c:v>Marche</c:v>
                </c:pt>
                <c:pt idx="10">
                  <c:v>Molise</c:v>
                </c:pt>
                <c:pt idx="11">
                  <c:v>Piemonte</c:v>
                </c:pt>
                <c:pt idx="12">
                  <c:v>Puglia</c:v>
                </c:pt>
                <c:pt idx="13">
                  <c:v>Sardegna</c:v>
                </c:pt>
                <c:pt idx="14">
                  <c:v>Sicilia</c:v>
                </c:pt>
                <c:pt idx="15">
                  <c:v>Toscana</c:v>
                </c:pt>
                <c:pt idx="16">
                  <c:v>Trentino Alto Adige</c:v>
                </c:pt>
                <c:pt idx="17">
                  <c:v>Umbria</c:v>
                </c:pt>
                <c:pt idx="18">
                  <c:v>Valle d'Aosta</c:v>
                </c:pt>
                <c:pt idx="19">
                  <c:v>Veneto</c:v>
                </c:pt>
                <c:pt idx="20">
                  <c:v>ESTERO</c:v>
                </c:pt>
              </c:strCache>
            </c:strRef>
          </c:cat>
          <c:val>
            <c:numRef>
              <c:f>'Italia + Estero'!$D$7:$D$27</c:f>
              <c:numCache>
                <c:formatCode>_-* #,##0\ _€_-;\-* #,##0\ _€_-;_-* "-"??\ _€_-;_-@_-</c:formatCode>
                <c:ptCount val="21"/>
                <c:pt idx="0">
                  <c:v>1288</c:v>
                </c:pt>
                <c:pt idx="1">
                  <c:v>1000</c:v>
                </c:pt>
                <c:pt idx="2">
                  <c:v>4736</c:v>
                </c:pt>
                <c:pt idx="3">
                  <c:v>13724</c:v>
                </c:pt>
                <c:pt idx="4">
                  <c:v>1761</c:v>
                </c:pt>
                <c:pt idx="5">
                  <c:v>351</c:v>
                </c:pt>
                <c:pt idx="6">
                  <c:v>4608</c:v>
                </c:pt>
                <c:pt idx="7">
                  <c:v>633</c:v>
                </c:pt>
                <c:pt idx="8">
                  <c:v>2522</c:v>
                </c:pt>
                <c:pt idx="9">
                  <c:v>893</c:v>
                </c:pt>
                <c:pt idx="10">
                  <c:v>400</c:v>
                </c:pt>
                <c:pt idx="11">
                  <c:v>2791</c:v>
                </c:pt>
                <c:pt idx="12">
                  <c:v>5294</c:v>
                </c:pt>
                <c:pt idx="13">
                  <c:v>1377</c:v>
                </c:pt>
                <c:pt idx="14">
                  <c:v>11254</c:v>
                </c:pt>
                <c:pt idx="15">
                  <c:v>2044</c:v>
                </c:pt>
                <c:pt idx="16">
                  <c:v>11</c:v>
                </c:pt>
                <c:pt idx="17">
                  <c:v>841</c:v>
                </c:pt>
                <c:pt idx="18">
                  <c:v>6</c:v>
                </c:pt>
                <c:pt idx="19">
                  <c:v>1222</c:v>
                </c:pt>
                <c:pt idx="20">
                  <c:v>1495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'Italia + Estero'!$E$7:$E$27</c15:f>
                <c15:dlblRangeCache>
                  <c:ptCount val="21"/>
                  <c:pt idx="0">
                    <c:v>-33%</c:v>
                  </c:pt>
                  <c:pt idx="1">
                    <c:v>-29%</c:v>
                  </c:pt>
                  <c:pt idx="2">
                    <c:v>11%</c:v>
                  </c:pt>
                  <c:pt idx="3">
                    <c:v>18%</c:v>
                  </c:pt>
                  <c:pt idx="4">
                    <c:v>-31%</c:v>
                  </c:pt>
                  <c:pt idx="5">
                    <c:v>-44%</c:v>
                  </c:pt>
                  <c:pt idx="6">
                    <c:v>-27%</c:v>
                  </c:pt>
                  <c:pt idx="7">
                    <c:v>-44%</c:v>
                  </c:pt>
                  <c:pt idx="8">
                    <c:v>-42%</c:v>
                  </c:pt>
                  <c:pt idx="9">
                    <c:v>-40%</c:v>
                  </c:pt>
                  <c:pt idx="10">
                    <c:v>-33%</c:v>
                  </c:pt>
                  <c:pt idx="11">
                    <c:v>-22%</c:v>
                  </c:pt>
                  <c:pt idx="12">
                    <c:v>35%</c:v>
                  </c:pt>
                  <c:pt idx="13">
                    <c:v>-6%</c:v>
                  </c:pt>
                  <c:pt idx="14">
                    <c:v>21%</c:v>
                  </c:pt>
                  <c:pt idx="15">
                    <c:v>-32%</c:v>
                  </c:pt>
                  <c:pt idx="16">
                    <c:v>-80%</c:v>
                  </c:pt>
                  <c:pt idx="17">
                    <c:v>-23%</c:v>
                  </c:pt>
                  <c:pt idx="18">
                    <c:v>-54%</c:v>
                  </c:pt>
                  <c:pt idx="19">
                    <c:v>-31%</c:v>
                  </c:pt>
                  <c:pt idx="20">
                    <c:v>10%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6-5CB4-4779-AE66-C1C7FEB8C7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overlap val="100"/>
        <c:axId val="1469457488"/>
        <c:axId val="1471978576"/>
      </c:barChart>
      <c:catAx>
        <c:axId val="146945748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471978576"/>
        <c:crosses val="autoZero"/>
        <c:auto val="1"/>
        <c:lblAlgn val="ctr"/>
        <c:lblOffset val="100"/>
        <c:noMultiLvlLbl val="0"/>
      </c:catAx>
      <c:valAx>
        <c:axId val="1471978576"/>
        <c:scaling>
          <c:orientation val="minMax"/>
          <c:max val="15000"/>
          <c:min val="0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_€_-;\-* #,##0\ _€_-;_-* &quot;-&quot;??\ _€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469457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9AC98A-DB6F-4767-BAE0-4812CE90A7B6}" type="datetimeFigureOut">
              <a:rPr lang="it-IT" smtClean="0"/>
              <a:pPr/>
              <a:t>05/02/2025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5AA9B4-9EE2-462D-8F50-B2B54A5280CB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5AA9B4-9EE2-462D-8F50-B2B54A5280CB}" type="slidenum">
              <a:rPr lang="it-IT" smtClean="0"/>
              <a:pPr/>
              <a:t>3</a:t>
            </a:fld>
            <a:endParaRPr lang="it-IT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0B5F4-AA09-4533-AC27-7EFB5C39146A}" type="datetime1">
              <a:rPr lang="it-IT" smtClean="0"/>
              <a:pPr/>
              <a:t>05/02/2025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4ACC2-C371-4FC0-AD2A-7D367D19805F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F723F-02EF-41F5-8ED3-C8F55EEA466D}" type="datetime1">
              <a:rPr lang="it-IT" smtClean="0"/>
              <a:pPr/>
              <a:t>05/02/2025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4ACC2-C371-4FC0-AD2A-7D367D19805F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C4228-0B6F-4839-9036-C80550423717}" type="datetime1">
              <a:rPr lang="it-IT" smtClean="0"/>
              <a:pPr/>
              <a:t>05/02/2025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4ACC2-C371-4FC0-AD2A-7D367D19805F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72A7-0242-427E-8BFD-D17CFBDCD67B}" type="datetime1">
              <a:rPr lang="it-IT" smtClean="0"/>
              <a:pPr/>
              <a:t>05/02/2025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4ACC2-C371-4FC0-AD2A-7D367D19805F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CF89C-6ECC-4A17-B853-66071C8D6D82}" type="datetime1">
              <a:rPr lang="it-IT" smtClean="0"/>
              <a:pPr/>
              <a:t>05/02/2025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4ACC2-C371-4FC0-AD2A-7D367D19805F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1779-5192-4855-AFEE-EA4F45909600}" type="datetime1">
              <a:rPr lang="it-IT" smtClean="0"/>
              <a:pPr/>
              <a:t>05/02/2025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4ACC2-C371-4FC0-AD2A-7D367D19805F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72832-5BB6-41D3-93B0-0BD73302E1DD}" type="datetime1">
              <a:rPr lang="it-IT" smtClean="0"/>
              <a:pPr/>
              <a:t>05/02/2025</a:t>
            </a:fld>
            <a:endParaRPr lang="it-IT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4ACC2-C371-4FC0-AD2A-7D367D19805F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A046C-2F40-4017-8D06-825C3B178941}" type="datetime1">
              <a:rPr lang="it-IT" smtClean="0"/>
              <a:pPr/>
              <a:t>05/02/2025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4ACC2-C371-4FC0-AD2A-7D367D19805F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B1B0F-404B-4C5B-959F-BCF68E371F79}" type="datetime1">
              <a:rPr lang="it-IT" smtClean="0"/>
              <a:pPr/>
              <a:t>05/02/2025</a:t>
            </a:fld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4ACC2-C371-4FC0-AD2A-7D367D19805F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FCD22-C3FC-43C4-956A-B3B3D0013C75}" type="datetime1">
              <a:rPr lang="it-IT" smtClean="0"/>
              <a:pPr/>
              <a:t>05/02/2025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4ACC2-C371-4FC0-AD2A-7D367D19805F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8F19F-38E6-4CA8-A499-2A6B09B9528F}" type="datetime1">
              <a:rPr lang="it-IT" smtClean="0"/>
              <a:pPr/>
              <a:t>05/02/2025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4ACC2-C371-4FC0-AD2A-7D367D19805F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C4228-0B6F-4839-9036-C80550423717}" type="datetime1">
              <a:rPr lang="it-IT" smtClean="0"/>
              <a:pPr/>
              <a:t>05/02/2025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4ACC2-C371-4FC0-AD2A-7D367D19805F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 descr="logo_def_ne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9" y="2839"/>
            <a:ext cx="7948803" cy="2496262"/>
          </a:xfrm>
          <a:prstGeom prst="rect">
            <a:avLst/>
          </a:prstGeom>
        </p:spPr>
      </p:pic>
      <p:sp>
        <p:nvSpPr>
          <p:cNvPr id="9" name="Titolo 8"/>
          <p:cNvSpPr>
            <a:spLocks noGrp="1"/>
          </p:cNvSpPr>
          <p:nvPr>
            <p:ph type="title"/>
          </p:nvPr>
        </p:nvSpPr>
        <p:spPr>
          <a:xfrm>
            <a:off x="1981487" y="3071034"/>
            <a:ext cx="8229600" cy="1800200"/>
          </a:xfrm>
        </p:spPr>
        <p:txBody>
          <a:bodyPr>
            <a:normAutofit fontScale="90000"/>
          </a:bodyPr>
          <a:lstStyle/>
          <a:p>
            <a:br>
              <a:rPr lang="it-IT" b="1" dirty="0">
                <a:latin typeface="Neue Haas Grotesk Text Pro Medi"/>
              </a:rPr>
            </a:br>
            <a:r>
              <a:rPr lang="it-IT" b="1" dirty="0">
                <a:latin typeface="Neue Haas Grotesk Text Pro Medi"/>
              </a:rPr>
              <a:t>Aggiornamento dati avvisi e bandi SCU 2024</a:t>
            </a:r>
            <a:br>
              <a:rPr lang="it-IT" b="1" dirty="0">
                <a:latin typeface="Neue Haas Grotesk Text Pro Medi"/>
              </a:rPr>
            </a:br>
            <a:br>
              <a:rPr lang="it-IT" dirty="0">
                <a:latin typeface="Neue Haas Grotesk Text Pro Medi"/>
              </a:rPr>
            </a:br>
            <a:endParaRPr lang="it-IT" sz="1200" dirty="0">
              <a:latin typeface="Neue Haas Grotesk Text Pro Med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CAEC9D5-7362-6957-C917-165CDD27856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6000"/>
          </a:blip>
          <a:stretch>
            <a:fillRect/>
          </a:stretch>
        </p:blipFill>
        <p:spPr>
          <a:xfrm>
            <a:off x="68438" y="224937"/>
            <a:ext cx="12033661" cy="6414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212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/>
          <p:cNvSpPr/>
          <p:nvPr/>
        </p:nvSpPr>
        <p:spPr>
          <a:xfrm>
            <a:off x="753680" y="2024748"/>
            <a:ext cx="10671105" cy="230832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it-IT" dirty="0">
                <a:solidFill>
                  <a:srgbClr val="19191A"/>
                </a:solidFill>
                <a:latin typeface="Aptos Display"/>
              </a:rPr>
              <a:t>L'avviso è stato pubblicato in data 2.10.2024, con scadenza fissata al 28.11.2024 poi prorogata al 10.12.2024; prevedeva la presentazione dei programmi per l'impiego di:</a:t>
            </a:r>
            <a:endParaRPr lang="en-US" dirty="0">
              <a:latin typeface="Aptos Display"/>
            </a:endParaRPr>
          </a:p>
          <a:p>
            <a:pPr algn="just"/>
            <a:endParaRPr lang="it-IT" dirty="0">
              <a:solidFill>
                <a:srgbClr val="19191A"/>
              </a:solidFill>
              <a:latin typeface="Aptos Display"/>
            </a:endParaRPr>
          </a:p>
          <a:p>
            <a:pPr marL="285750" indent="-285750" algn="just">
              <a:buFont typeface="Wingdings"/>
              <a:buChar char="§"/>
            </a:pPr>
            <a:r>
              <a:rPr lang="it-IT" dirty="0">
                <a:solidFill>
                  <a:srgbClr val="19191A"/>
                </a:solidFill>
                <a:latin typeface="Aptos Display"/>
                <a:ea typeface="Calibri"/>
                <a:cs typeface="Calibri"/>
              </a:rPr>
              <a:t>circa </a:t>
            </a:r>
            <a:r>
              <a:rPr lang="it-IT" b="1" dirty="0">
                <a:solidFill>
                  <a:srgbClr val="19191A"/>
                </a:solidFill>
                <a:latin typeface="Aptos Display"/>
                <a:ea typeface="Calibri"/>
                <a:cs typeface="Calibri"/>
              </a:rPr>
              <a:t>1.000</a:t>
            </a:r>
            <a:r>
              <a:rPr lang="it-IT" dirty="0">
                <a:solidFill>
                  <a:srgbClr val="19191A"/>
                </a:solidFill>
                <a:latin typeface="Aptos Display"/>
                <a:ea typeface="Calibri"/>
                <a:cs typeface="Calibri"/>
              </a:rPr>
              <a:t> operatori volontari, impegnati per l’attuazione del </a:t>
            </a:r>
            <a:r>
              <a:rPr lang="it-IT" b="1" dirty="0">
                <a:solidFill>
                  <a:srgbClr val="19191A"/>
                </a:solidFill>
                <a:latin typeface="Aptos Display"/>
                <a:ea typeface="Calibri"/>
                <a:cs typeface="Calibri"/>
              </a:rPr>
              <a:t>Programma quadro del “Servizio civile agricolo”</a:t>
            </a:r>
            <a:r>
              <a:rPr lang="it-IT" dirty="0">
                <a:solidFill>
                  <a:srgbClr val="19191A"/>
                </a:solidFill>
                <a:latin typeface="Aptos Display"/>
                <a:ea typeface="Calibri"/>
                <a:cs typeface="Calibri"/>
              </a:rPr>
              <a:t> (I ciclo di sperimentazione);</a:t>
            </a:r>
            <a:endParaRPr lang="it-IT" dirty="0">
              <a:solidFill>
                <a:srgbClr val="19191A"/>
              </a:solidFill>
              <a:latin typeface="Aptos Display"/>
            </a:endParaRPr>
          </a:p>
          <a:p>
            <a:pPr marL="285750" indent="-285750" algn="just">
              <a:buFont typeface="Wingdings"/>
              <a:buChar char="§"/>
            </a:pPr>
            <a:endParaRPr lang="it-IT" dirty="0">
              <a:solidFill>
                <a:srgbClr val="19191A"/>
              </a:solidFill>
              <a:latin typeface="Aptos Display"/>
              <a:ea typeface="Calibri"/>
              <a:cs typeface="Calibri"/>
            </a:endParaRPr>
          </a:p>
          <a:p>
            <a:pPr marL="285750" indent="-285750" algn="just">
              <a:buFont typeface="Wingdings"/>
              <a:buChar char="§"/>
            </a:pPr>
            <a:r>
              <a:rPr lang="it-IT" dirty="0">
                <a:solidFill>
                  <a:srgbClr val="19191A"/>
                </a:solidFill>
                <a:latin typeface="Aptos Display"/>
                <a:ea typeface="Calibri"/>
                <a:cs typeface="Calibri"/>
              </a:rPr>
              <a:t>circa </a:t>
            </a:r>
            <a:r>
              <a:rPr lang="it-IT" b="1" dirty="0">
                <a:solidFill>
                  <a:srgbClr val="19191A"/>
                </a:solidFill>
                <a:latin typeface="Aptos Display"/>
                <a:ea typeface="Calibri"/>
                <a:cs typeface="Calibri"/>
              </a:rPr>
              <a:t>1.000</a:t>
            </a:r>
            <a:r>
              <a:rPr lang="it-IT" dirty="0">
                <a:solidFill>
                  <a:srgbClr val="19191A"/>
                </a:solidFill>
                <a:latin typeface="Aptos Display"/>
                <a:ea typeface="Calibri"/>
                <a:cs typeface="Calibri"/>
              </a:rPr>
              <a:t> operatori volontari, impegnati per l’attuazione del </a:t>
            </a:r>
            <a:r>
              <a:rPr lang="it-IT" b="1" dirty="0">
                <a:solidFill>
                  <a:srgbClr val="19191A"/>
                </a:solidFill>
                <a:latin typeface="Aptos Display"/>
                <a:ea typeface="Calibri"/>
                <a:cs typeface="Calibri"/>
              </a:rPr>
              <a:t>Programma quadro del “Servizio civile ambientale” </a:t>
            </a:r>
            <a:r>
              <a:rPr lang="it-IT" dirty="0">
                <a:solidFill>
                  <a:srgbClr val="19191A"/>
                </a:solidFill>
                <a:latin typeface="Aptos Display"/>
                <a:ea typeface="Calibri"/>
                <a:cs typeface="Calibri"/>
              </a:rPr>
              <a:t>(III ciclo di sperimentazione);</a:t>
            </a:r>
          </a:p>
        </p:txBody>
      </p:sp>
      <p:sp>
        <p:nvSpPr>
          <p:cNvPr id="12" name="Rettangolo 11"/>
          <p:cNvSpPr/>
          <p:nvPr/>
        </p:nvSpPr>
        <p:spPr>
          <a:xfrm>
            <a:off x="2260526" y="368846"/>
            <a:ext cx="7776864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endParaRPr lang="it-IT" sz="3200" b="1" dirty="0">
              <a:latin typeface="Neue Haas Grotesk Text Pro Medi" pitchFamily="34" charset="0"/>
            </a:endParaRPr>
          </a:p>
        </p:txBody>
      </p:sp>
      <p:pic>
        <p:nvPicPr>
          <p:cNvPr id="3" name="Immagine 20" descr="LOGOSCU.jpg">
            <a:extLst>
              <a:ext uri="{FF2B5EF4-FFF2-40B4-BE49-F238E27FC236}">
                <a16:creationId xmlns:a16="http://schemas.microsoft.com/office/drawing/2014/main" id="{CFAC0BB2-8C00-5A36-F9A1-94894E0AEB0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 l="10288" r="-2191"/>
          <a:stretch>
            <a:fillRect/>
          </a:stretch>
        </p:blipFill>
        <p:spPr>
          <a:xfrm>
            <a:off x="9342200" y="6253442"/>
            <a:ext cx="2408831" cy="553297"/>
          </a:xfrm>
          <a:prstGeom prst="rect">
            <a:avLst/>
          </a:prstGeom>
          <a:ln>
            <a:noFill/>
          </a:ln>
        </p:spPr>
      </p:pic>
      <p:sp>
        <p:nvSpPr>
          <p:cNvPr id="6" name="Slide Number Placeholder 1">
            <a:extLst>
              <a:ext uri="{FF2B5EF4-FFF2-40B4-BE49-F238E27FC236}">
                <a16:creationId xmlns:a16="http://schemas.microsoft.com/office/drawing/2014/main" id="{54573C0C-0C47-E1B8-4339-E297AE0C6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00335" y="6353954"/>
            <a:ext cx="1971207" cy="365125"/>
          </a:xfrm>
        </p:spPr>
        <p:txBody>
          <a:bodyPr/>
          <a:lstStyle/>
          <a:p>
            <a:fld id="{AF04ACC2-C371-4FC0-AD2A-7D367D19805F}" type="slidenum">
              <a:rPr lang="it-IT" sz="1800" dirty="0" smtClean="0">
                <a:solidFill>
                  <a:schemeClr val="tx1"/>
                </a:solidFill>
              </a:rPr>
              <a:pPr/>
              <a:t>2</a:t>
            </a:fld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C58B47A2-D863-8E26-566C-5BB6052A91C0}"/>
              </a:ext>
            </a:extLst>
          </p:cNvPr>
          <p:cNvSpPr txBox="1"/>
          <p:nvPr/>
        </p:nvSpPr>
        <p:spPr>
          <a:xfrm>
            <a:off x="1033154" y="953621"/>
            <a:ext cx="10125691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it-IT" sz="3200" b="1" dirty="0">
                <a:latin typeface="Neue Haas Grotesk Text Pro Medi"/>
              </a:rPr>
              <a:t>Avviso Servizio Civile Ambientale (SCA) e Agricolo (SCAG)</a:t>
            </a:r>
            <a:endParaRPr lang="en-US" sz="3200" b="1" dirty="0">
              <a:latin typeface="Neue Haas Grotesk Text Pro Med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0" descr="LOGOSCU.jpg">
            <a:extLst>
              <a:ext uri="{FF2B5EF4-FFF2-40B4-BE49-F238E27FC236}">
                <a16:creationId xmlns:a16="http://schemas.microsoft.com/office/drawing/2014/main" id="{5E3455E4-672B-4164-302C-AAD526DBDF0E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 l="10288" r="-2191"/>
          <a:stretch>
            <a:fillRect/>
          </a:stretch>
        </p:blipFill>
        <p:spPr>
          <a:xfrm>
            <a:off x="9342200" y="6253442"/>
            <a:ext cx="2408831" cy="553297"/>
          </a:xfrm>
          <a:prstGeom prst="rect">
            <a:avLst/>
          </a:prstGeom>
          <a:ln>
            <a:noFill/>
          </a:ln>
        </p:spPr>
      </p:pic>
      <p:sp>
        <p:nvSpPr>
          <p:cNvPr id="8" name="Slide Number Placeholder 1">
            <a:extLst>
              <a:ext uri="{FF2B5EF4-FFF2-40B4-BE49-F238E27FC236}">
                <a16:creationId xmlns:a16="http://schemas.microsoft.com/office/drawing/2014/main" id="{0DE59CB1-797E-AFD9-E620-91AFFB6FC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00335" y="6353954"/>
            <a:ext cx="1971207" cy="365125"/>
          </a:xfrm>
        </p:spPr>
        <p:txBody>
          <a:bodyPr/>
          <a:lstStyle/>
          <a:p>
            <a:fld id="{AF04ACC2-C371-4FC0-AD2A-7D367D19805F}" type="slidenum">
              <a:rPr lang="it-IT" sz="1800" dirty="0" smtClean="0">
                <a:solidFill>
                  <a:schemeClr val="tx1"/>
                </a:solidFill>
              </a:rPr>
              <a:pPr/>
              <a:t>3</a:t>
            </a:fld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4" name="Rettangolo 6">
            <a:extLst>
              <a:ext uri="{FF2B5EF4-FFF2-40B4-BE49-F238E27FC236}">
                <a16:creationId xmlns:a16="http://schemas.microsoft.com/office/drawing/2014/main" id="{CF21D0EB-7E1C-0748-1BED-926B0E640A24}"/>
              </a:ext>
            </a:extLst>
          </p:cNvPr>
          <p:cNvSpPr/>
          <p:nvPr/>
        </p:nvSpPr>
        <p:spPr>
          <a:xfrm>
            <a:off x="2314085" y="-2941"/>
            <a:ext cx="7789355" cy="1077218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it-IT" sz="3200" b="1" dirty="0">
                <a:latin typeface="Neue Haas Grotesk Text Pro Medi"/>
                <a:ea typeface="+mj-ea"/>
                <a:cs typeface="+mj-cs"/>
              </a:rPr>
              <a:t>Programmi e progetti pervenuti </a:t>
            </a:r>
            <a:endParaRPr lang="en-US" dirty="0">
              <a:ea typeface="Calibri"/>
              <a:cs typeface="Calibri"/>
            </a:endParaRPr>
          </a:p>
          <a:p>
            <a:pPr algn="ctr"/>
            <a:r>
              <a:rPr lang="it-IT" sz="1600" b="1" dirty="0">
                <a:latin typeface="Calibri"/>
                <a:ea typeface="Calibri"/>
                <a:cs typeface="Calibri"/>
              </a:rPr>
              <a:t>SCA e SCAG</a:t>
            </a:r>
            <a:endParaRPr lang="it-IT" dirty="0"/>
          </a:p>
          <a:p>
            <a:pPr algn="ctr"/>
            <a:endParaRPr lang="it-IT" sz="1600" b="1" dirty="0">
              <a:latin typeface="Neue Haas Grotesk Text Pro Medi"/>
            </a:endParaRPr>
          </a:p>
        </p:txBody>
      </p:sp>
      <p:sp>
        <p:nvSpPr>
          <p:cNvPr id="6" name="Rettangolo 10">
            <a:extLst>
              <a:ext uri="{FF2B5EF4-FFF2-40B4-BE49-F238E27FC236}">
                <a16:creationId xmlns:a16="http://schemas.microsoft.com/office/drawing/2014/main" id="{94109ECA-9ECD-3873-A4D2-E9E4EBA05C30}"/>
              </a:ext>
            </a:extLst>
          </p:cNvPr>
          <p:cNvSpPr/>
          <p:nvPr/>
        </p:nvSpPr>
        <p:spPr>
          <a:xfrm>
            <a:off x="467965" y="1225555"/>
            <a:ext cx="4792361" cy="230832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endParaRPr lang="en-US" dirty="0">
              <a:solidFill>
                <a:srgbClr val="000000"/>
              </a:solidFill>
              <a:latin typeface="Aptos Display"/>
            </a:endParaRPr>
          </a:p>
          <a:p>
            <a:r>
              <a:rPr lang="it-IT" dirty="0">
                <a:solidFill>
                  <a:srgbClr val="19191A"/>
                </a:solidFill>
                <a:latin typeface="Aptos Display"/>
              </a:rPr>
              <a:t>Sono pervenuti :</a:t>
            </a:r>
            <a:endParaRPr lang="en-US" dirty="0">
              <a:latin typeface="Aptos Display"/>
            </a:endParaRPr>
          </a:p>
          <a:p>
            <a:pPr algn="just"/>
            <a:endParaRPr lang="it-IT" dirty="0">
              <a:solidFill>
                <a:srgbClr val="19191A"/>
              </a:solidFill>
              <a:latin typeface="Aptos Display"/>
            </a:endParaRPr>
          </a:p>
          <a:p>
            <a:pPr marL="285750" indent="-285750" algn="just">
              <a:buFont typeface="Wingdings"/>
              <a:buChar char="§"/>
            </a:pPr>
            <a:r>
              <a:rPr lang="it-IT" b="1" dirty="0">
                <a:solidFill>
                  <a:srgbClr val="19191A"/>
                </a:solidFill>
                <a:latin typeface="Aptos Display"/>
                <a:ea typeface="Calibri"/>
                <a:cs typeface="Calibri"/>
              </a:rPr>
              <a:t>Servizio civile agricolo: 27 </a:t>
            </a:r>
            <a:r>
              <a:rPr lang="it-IT" dirty="0">
                <a:solidFill>
                  <a:srgbClr val="19191A"/>
                </a:solidFill>
                <a:latin typeface="Aptos Display"/>
                <a:ea typeface="Calibri"/>
                <a:cs typeface="Calibri"/>
              </a:rPr>
              <a:t>programmi – </a:t>
            </a:r>
            <a:r>
              <a:rPr lang="it-IT" b="1" dirty="0">
                <a:solidFill>
                  <a:srgbClr val="19191A"/>
                </a:solidFill>
                <a:latin typeface="Aptos Display"/>
                <a:ea typeface="Calibri"/>
                <a:cs typeface="Calibri"/>
              </a:rPr>
              <a:t>102 </a:t>
            </a:r>
            <a:r>
              <a:rPr lang="it-IT" dirty="0">
                <a:solidFill>
                  <a:srgbClr val="19191A"/>
                </a:solidFill>
                <a:latin typeface="Aptos Display"/>
                <a:ea typeface="Calibri"/>
                <a:cs typeface="Calibri"/>
              </a:rPr>
              <a:t>progetti – </a:t>
            </a:r>
            <a:r>
              <a:rPr lang="it-IT" b="1" dirty="0">
                <a:solidFill>
                  <a:srgbClr val="19191A"/>
                </a:solidFill>
                <a:latin typeface="Aptos Display"/>
                <a:ea typeface="Calibri"/>
                <a:cs typeface="Calibri"/>
              </a:rPr>
              <a:t>1.477 </a:t>
            </a:r>
            <a:r>
              <a:rPr lang="it-IT" dirty="0">
                <a:solidFill>
                  <a:srgbClr val="19191A"/>
                </a:solidFill>
                <a:latin typeface="Aptos Display"/>
                <a:ea typeface="Calibri"/>
                <a:cs typeface="Calibri"/>
              </a:rPr>
              <a:t>OV previsti</a:t>
            </a:r>
            <a:endParaRPr lang="it-IT" b="1" dirty="0">
              <a:solidFill>
                <a:srgbClr val="19191A"/>
              </a:solidFill>
              <a:latin typeface="Aptos Display"/>
              <a:ea typeface="Calibri"/>
              <a:cs typeface="Calibri"/>
            </a:endParaRPr>
          </a:p>
          <a:p>
            <a:pPr marL="285750" indent="-285750" algn="just">
              <a:buFont typeface="Wingdings"/>
              <a:buChar char="§"/>
            </a:pPr>
            <a:endParaRPr lang="it-IT" b="1" dirty="0">
              <a:solidFill>
                <a:srgbClr val="19191A"/>
              </a:solidFill>
              <a:latin typeface="Aptos Display"/>
              <a:ea typeface="Calibri"/>
              <a:cs typeface="Calibri"/>
            </a:endParaRPr>
          </a:p>
          <a:p>
            <a:pPr marL="285750" indent="-285750">
              <a:buFont typeface="Wingdings"/>
              <a:buChar char="§"/>
            </a:pPr>
            <a:r>
              <a:rPr lang="it-IT" b="1" dirty="0">
                <a:solidFill>
                  <a:srgbClr val="19191A"/>
                </a:solidFill>
                <a:latin typeface="Aptos Display"/>
                <a:ea typeface="Calibri"/>
                <a:cs typeface="Calibri"/>
              </a:rPr>
              <a:t>Servizio civile ambientale: 53 </a:t>
            </a:r>
            <a:r>
              <a:rPr lang="it-IT" dirty="0">
                <a:solidFill>
                  <a:srgbClr val="19191A"/>
                </a:solidFill>
                <a:latin typeface="Aptos Display"/>
                <a:ea typeface="Calibri"/>
                <a:cs typeface="Calibri"/>
              </a:rPr>
              <a:t>programmi </a:t>
            </a:r>
            <a:r>
              <a:rPr lang="it-IT" b="1" dirty="0">
                <a:solidFill>
                  <a:srgbClr val="19191A"/>
                </a:solidFill>
                <a:latin typeface="Aptos Display"/>
                <a:ea typeface="Calibri"/>
                <a:cs typeface="Calibri"/>
              </a:rPr>
              <a:t>– 96 </a:t>
            </a:r>
            <a:r>
              <a:rPr lang="it-IT" dirty="0">
                <a:solidFill>
                  <a:srgbClr val="19191A"/>
                </a:solidFill>
                <a:latin typeface="Aptos Display"/>
                <a:ea typeface="Calibri"/>
                <a:cs typeface="Calibri"/>
              </a:rPr>
              <a:t>progetti </a:t>
            </a:r>
            <a:r>
              <a:rPr lang="it-IT" b="1" dirty="0">
                <a:solidFill>
                  <a:srgbClr val="19191A"/>
                </a:solidFill>
                <a:latin typeface="Aptos Display"/>
                <a:ea typeface="Calibri"/>
                <a:cs typeface="Calibri"/>
              </a:rPr>
              <a:t> – 3.084 </a:t>
            </a:r>
            <a:r>
              <a:rPr lang="it-IT" dirty="0">
                <a:solidFill>
                  <a:srgbClr val="19191A"/>
                </a:solidFill>
                <a:latin typeface="Aptos Display"/>
                <a:ea typeface="Calibri"/>
                <a:cs typeface="Calibri"/>
              </a:rPr>
              <a:t>OV previsti.  </a:t>
            </a:r>
          </a:p>
        </p:txBody>
      </p:sp>
      <p:graphicFrame>
        <p:nvGraphicFramePr>
          <p:cNvPr id="18" name="Grafico 17">
            <a:extLst>
              <a:ext uri="{FF2B5EF4-FFF2-40B4-BE49-F238E27FC236}">
                <a16:creationId xmlns:a16="http://schemas.microsoft.com/office/drawing/2014/main" id="{4E5338CC-0465-89A8-FFB2-6EB51491AD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0266197"/>
              </p:ext>
            </p:extLst>
          </p:nvPr>
        </p:nvGraphicFramePr>
        <p:xfrm>
          <a:off x="6208762" y="995614"/>
          <a:ext cx="5501596" cy="45257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CasellaDiTesto 8">
            <a:extLst>
              <a:ext uri="{FF2B5EF4-FFF2-40B4-BE49-F238E27FC236}">
                <a16:creationId xmlns:a16="http://schemas.microsoft.com/office/drawing/2014/main" id="{BE1B7E88-8E71-6F3E-E3FC-C1BD642A8F58}"/>
              </a:ext>
            </a:extLst>
          </p:cNvPr>
          <p:cNvSpPr txBox="1"/>
          <p:nvPr/>
        </p:nvSpPr>
        <p:spPr>
          <a:xfrm>
            <a:off x="1304824" y="6414785"/>
            <a:ext cx="7473569" cy="27699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it-IT" sz="1200" b="1" dirty="0">
                <a:latin typeface="+mj-lt"/>
                <a:cs typeface="Calibri"/>
              </a:rPr>
              <a:t>Elaborazione dati del Dipartimento per le Politiche giovanili e il SCU agg. gennaio 2025</a:t>
            </a:r>
            <a:endParaRPr lang="en-US" sz="1200" dirty="0"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20" descr="LOGOSCU.jpg">
            <a:extLst>
              <a:ext uri="{FF2B5EF4-FFF2-40B4-BE49-F238E27FC236}">
                <a16:creationId xmlns:a16="http://schemas.microsoft.com/office/drawing/2014/main" id="{B08CEC15-BB8C-4935-B426-055251A22A15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 l="10288" r="-2191"/>
          <a:stretch>
            <a:fillRect/>
          </a:stretch>
        </p:blipFill>
        <p:spPr>
          <a:xfrm>
            <a:off x="9342200" y="6315901"/>
            <a:ext cx="2408831" cy="553297"/>
          </a:xfrm>
          <a:prstGeom prst="rect">
            <a:avLst/>
          </a:prstGeom>
          <a:ln>
            <a:noFill/>
          </a:ln>
        </p:spPr>
      </p:pic>
      <p:sp>
        <p:nvSpPr>
          <p:cNvPr id="4" name="Rettangolo 6">
            <a:extLst>
              <a:ext uri="{FF2B5EF4-FFF2-40B4-BE49-F238E27FC236}">
                <a16:creationId xmlns:a16="http://schemas.microsoft.com/office/drawing/2014/main" id="{83429555-1613-1F92-4184-F59EA0CBF9F0}"/>
              </a:ext>
            </a:extLst>
          </p:cNvPr>
          <p:cNvSpPr/>
          <p:nvPr/>
        </p:nvSpPr>
        <p:spPr>
          <a:xfrm>
            <a:off x="2301593" y="-2941"/>
            <a:ext cx="7789355" cy="1077218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it-IT" sz="3200" b="1" dirty="0">
                <a:latin typeface="Neue Haas Grotesk Text Pro Medi"/>
                <a:ea typeface="+mj-ea"/>
                <a:cs typeface="+mj-cs"/>
              </a:rPr>
              <a:t>Servizio civile agricolo </a:t>
            </a:r>
          </a:p>
          <a:p>
            <a:pPr algn="ctr"/>
            <a:r>
              <a:rPr lang="it-IT" sz="1600" b="1" dirty="0">
                <a:ea typeface="+mn-lt"/>
                <a:cs typeface="+mn-lt"/>
              </a:rPr>
              <a:t>Enti che hanno presentato Programmi SCU</a:t>
            </a:r>
            <a:endParaRPr lang="it-IT" sz="1600" dirty="0">
              <a:ea typeface="+mn-lt"/>
              <a:cs typeface="+mn-lt"/>
            </a:endParaRPr>
          </a:p>
          <a:p>
            <a:pPr algn="ctr"/>
            <a:endParaRPr lang="it-IT" sz="1600" b="1" dirty="0">
              <a:latin typeface="Neue Haas Grotesk Text Pro Medi"/>
            </a:endParaRPr>
          </a:p>
        </p:txBody>
      </p:sp>
      <p:sp>
        <p:nvSpPr>
          <p:cNvPr id="8" name="Slide Number Placeholder 1">
            <a:extLst>
              <a:ext uri="{FF2B5EF4-FFF2-40B4-BE49-F238E27FC236}">
                <a16:creationId xmlns:a16="http://schemas.microsoft.com/office/drawing/2014/main" id="{7D46423B-9742-0E9C-848F-EBB1530A9B00}"/>
              </a:ext>
            </a:extLst>
          </p:cNvPr>
          <p:cNvSpPr txBox="1">
            <a:spLocks/>
          </p:cNvSpPr>
          <p:nvPr/>
        </p:nvSpPr>
        <p:spPr>
          <a:xfrm>
            <a:off x="10100335" y="6416413"/>
            <a:ext cx="1971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800" dirty="0">
                <a:solidFill>
                  <a:schemeClr val="tx1"/>
                </a:solidFill>
                <a:ea typeface="Calibri"/>
                <a:cs typeface="Calibri"/>
              </a:rPr>
              <a:t>4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7FE0FB0-3CB1-1CDF-7C23-32A30FB37D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6202340"/>
              </p:ext>
            </p:extLst>
          </p:nvPr>
        </p:nvGraphicFramePr>
        <p:xfrm>
          <a:off x="3046299" y="928194"/>
          <a:ext cx="6099402" cy="52834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99402">
                  <a:extLst>
                    <a:ext uri="{9D8B030D-6E8A-4147-A177-3AD203B41FA5}">
                      <a16:colId xmlns:a16="http://schemas.microsoft.com/office/drawing/2014/main" val="3033457307"/>
                    </a:ext>
                  </a:extLst>
                </a:gridCol>
              </a:tblGrid>
              <a:tr h="211104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1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Times New Roman"/>
                        </a:rPr>
                        <a:t>Ente</a:t>
                      </a:r>
                      <a:endParaRPr lang="en-US" sz="1100" kern="100" dirty="0">
                        <a:effectLst/>
                        <a:latin typeface="Aptos Display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6031363"/>
                  </a:ext>
                </a:extLst>
              </a:tr>
              <a:tr h="211104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solidFill>
                            <a:schemeClr val="tx1"/>
                          </a:solidFill>
                          <a:effectLst/>
                          <a:latin typeface="Aptos Display"/>
                          <a:ea typeface="Aptos" panose="020B0004020202020204" pitchFamily="34" charset="0"/>
                          <a:cs typeface="Times New Roman"/>
                        </a:rPr>
                        <a:t>Associazione Famiglia in Musica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2904047"/>
                  </a:ext>
                </a:extLst>
              </a:tr>
              <a:tr h="211104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solidFill>
                            <a:schemeClr val="tx1"/>
                          </a:solidFill>
                          <a:effectLst/>
                          <a:latin typeface="Aptos Display"/>
                          <a:ea typeface="Aptos" panose="020B0004020202020204" pitchFamily="34" charset="0"/>
                          <a:cs typeface="Times New Roman"/>
                        </a:rPr>
                        <a:t>Agenzia Agorà Società Cooperativa Sociale per Azioni - Ets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8453811"/>
                  </a:ext>
                </a:extLst>
              </a:tr>
              <a:tr h="211104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solidFill>
                            <a:schemeClr val="tx1"/>
                          </a:solidFill>
                          <a:effectLst/>
                          <a:latin typeface="Aptos Display"/>
                          <a:ea typeface="Aptos" panose="020B0004020202020204" pitchFamily="34" charset="0"/>
                          <a:cs typeface="Times New Roman"/>
                        </a:rPr>
                        <a:t>Associazione Centro Studi per lo Sviluppo del Mediterraneo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6841619"/>
                  </a:ext>
                </a:extLst>
              </a:tr>
              <a:tr h="211104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solidFill>
                            <a:schemeClr val="tx1"/>
                          </a:solidFill>
                          <a:effectLst/>
                          <a:latin typeface="Aptos Display"/>
                          <a:ea typeface="Aptos" panose="020B0004020202020204" pitchFamily="34" charset="0"/>
                          <a:cs typeface="Times New Roman"/>
                        </a:rPr>
                        <a:t>La Bottega Solidale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7113602"/>
                  </a:ext>
                </a:extLst>
              </a:tr>
              <a:tr h="211104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solidFill>
                            <a:schemeClr val="tx1"/>
                          </a:solidFill>
                          <a:effectLst/>
                          <a:latin typeface="Aptos Display"/>
                          <a:ea typeface="Aptos" panose="020B0004020202020204" pitchFamily="34" charset="0"/>
                          <a:cs typeface="Times New Roman"/>
                        </a:rPr>
                        <a:t>Associazione per lo Sviluppo e la Cooperazione Internazionale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1858352"/>
                  </a:ext>
                </a:extLst>
              </a:tr>
              <a:tr h="211104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solidFill>
                            <a:schemeClr val="tx1"/>
                          </a:solidFill>
                          <a:effectLst/>
                          <a:latin typeface="Aptos Display"/>
                          <a:ea typeface="Aptos" panose="020B0004020202020204" pitchFamily="34" charset="0"/>
                          <a:cs typeface="Times New Roman"/>
                        </a:rPr>
                        <a:t>Confcooperative - Confederazione Cooperative Italiane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7048436"/>
                  </a:ext>
                </a:extLst>
              </a:tr>
              <a:tr h="211104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solidFill>
                            <a:schemeClr val="tx1"/>
                          </a:solidFill>
                          <a:effectLst/>
                          <a:latin typeface="Aptos Display"/>
                          <a:ea typeface="Aptos" panose="020B0004020202020204" pitchFamily="34" charset="0"/>
                          <a:cs typeface="Times New Roman"/>
                        </a:rPr>
                        <a:t>Fondazione Amesci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0972544"/>
                  </a:ext>
                </a:extLst>
              </a:tr>
              <a:tr h="211104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solidFill>
                            <a:schemeClr val="tx1"/>
                          </a:solidFill>
                          <a:effectLst/>
                          <a:latin typeface="Aptos Display"/>
                          <a:ea typeface="Aptos" panose="020B0004020202020204" pitchFamily="34" charset="0"/>
                          <a:cs typeface="Times New Roman"/>
                        </a:rPr>
                        <a:t>Associazione della Croce Rossa Italiana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3239221"/>
                  </a:ext>
                </a:extLst>
              </a:tr>
              <a:tr h="211104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solidFill>
                            <a:schemeClr val="tx1"/>
                          </a:solidFill>
                          <a:effectLst/>
                          <a:latin typeface="Aptos Display"/>
                          <a:ea typeface="Aptos" panose="020B0004020202020204" pitchFamily="34" charset="0"/>
                          <a:cs typeface="Times New Roman"/>
                        </a:rPr>
                        <a:t>INAC - Istituto Nazionale Assistenza Cittadini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0737821"/>
                  </a:ext>
                </a:extLst>
              </a:tr>
              <a:tr h="211104">
                <a:tc>
                  <a:txBody>
                    <a:bodyPr/>
                    <a:lstStyle/>
                    <a:p>
                      <a:pPr lvl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 i="0" u="none" strike="noStrike" kern="100" noProof="0" dirty="0">
                          <a:solidFill>
                            <a:schemeClr val="tx1"/>
                          </a:solidFill>
                          <a:effectLst/>
                          <a:latin typeface="Aptos Display"/>
                        </a:rPr>
                        <a:t>Centro Studi e Volontariato di Capitanata SCS – Impresa sociale</a:t>
                      </a:r>
                      <a:endParaRPr lang="en-US" sz="1400" b="0" kern="100" dirty="0">
                        <a:solidFill>
                          <a:schemeClr val="tx1"/>
                        </a:solidFill>
                        <a:effectLst/>
                        <a:latin typeface="Aptos Display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8102845"/>
                  </a:ext>
                </a:extLst>
              </a:tr>
              <a:tr h="211104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solidFill>
                            <a:schemeClr val="tx1"/>
                          </a:solidFill>
                          <a:effectLst/>
                          <a:latin typeface="Aptos Display"/>
                          <a:ea typeface="Aptos" panose="020B0004020202020204" pitchFamily="34" charset="0"/>
                          <a:cs typeface="Times New Roman"/>
                        </a:rPr>
                        <a:t>Cesc Project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3844959"/>
                  </a:ext>
                </a:extLst>
              </a:tr>
              <a:tr h="211104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solidFill>
                            <a:schemeClr val="tx1"/>
                          </a:solidFill>
                          <a:effectLst/>
                          <a:latin typeface="Aptos Display"/>
                          <a:ea typeface="Aptos" panose="020B0004020202020204" pitchFamily="34" charset="0"/>
                          <a:cs typeface="Times New Roman"/>
                        </a:rPr>
                        <a:t>ANCI Lombardia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4272250"/>
                  </a:ext>
                </a:extLst>
              </a:tr>
              <a:tr h="211104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solidFill>
                            <a:schemeClr val="tx1"/>
                          </a:solidFill>
                          <a:effectLst/>
                          <a:latin typeface="Aptos Display"/>
                          <a:ea typeface="Aptos" panose="020B0004020202020204" pitchFamily="34" charset="0"/>
                          <a:cs typeface="Times New Roman"/>
                        </a:rPr>
                        <a:t>Ultreya Pedara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5717915"/>
                  </a:ext>
                </a:extLst>
              </a:tr>
              <a:tr h="211104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solidFill>
                            <a:schemeClr val="tx1"/>
                          </a:solidFill>
                          <a:effectLst/>
                          <a:latin typeface="Aptos Display"/>
                          <a:ea typeface="Aptos" panose="020B0004020202020204" pitchFamily="34" charset="0"/>
                          <a:cs typeface="Times New Roman"/>
                        </a:rPr>
                        <a:t>Il Sentiero Cooperativa Sociale Onlus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3623259"/>
                  </a:ext>
                </a:extLst>
              </a:tr>
              <a:tr h="211104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solidFill>
                            <a:schemeClr val="tx1"/>
                          </a:solidFill>
                          <a:effectLst/>
                          <a:latin typeface="Aptos Display"/>
                          <a:ea typeface="Aptos" panose="020B0004020202020204" pitchFamily="34" charset="0"/>
                          <a:cs typeface="Times New Roman"/>
                        </a:rPr>
                        <a:t>Federazione Italiana Comunità Terapeutiche Ets F.I.C.T.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2333552"/>
                  </a:ext>
                </a:extLst>
              </a:tr>
              <a:tr h="211104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solidFill>
                            <a:schemeClr val="tx1"/>
                          </a:solidFill>
                          <a:effectLst/>
                          <a:latin typeface="Aptos Display"/>
                          <a:ea typeface="Aptos" panose="020B0004020202020204" pitchFamily="34" charset="0"/>
                          <a:cs typeface="Times New Roman"/>
                        </a:rPr>
                        <a:t>Comune di Cortale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7719380"/>
                  </a:ext>
                </a:extLst>
              </a:tr>
              <a:tr h="211104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solidFill>
                            <a:schemeClr val="tx1"/>
                          </a:solidFill>
                          <a:effectLst/>
                          <a:latin typeface="Aptos Display"/>
                          <a:ea typeface="Aptos" panose="020B0004020202020204" pitchFamily="34" charset="0"/>
                          <a:cs typeface="Times New Roman"/>
                        </a:rPr>
                        <a:t>Parco Nord Milano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692519"/>
                  </a:ext>
                </a:extLst>
              </a:tr>
              <a:tr h="211104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solidFill>
                            <a:schemeClr val="tx1"/>
                          </a:solidFill>
                          <a:effectLst/>
                          <a:latin typeface="Aptos Display"/>
                          <a:ea typeface="Aptos" panose="020B0004020202020204" pitchFamily="34" charset="0"/>
                          <a:cs typeface="Times New Roman"/>
                        </a:rPr>
                        <a:t>Aurive Risorse Sociali per lo Sviluppo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314094"/>
                  </a:ext>
                </a:extLst>
              </a:tr>
              <a:tr h="211104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solidFill>
                            <a:schemeClr val="tx1"/>
                          </a:solidFill>
                          <a:effectLst/>
                          <a:latin typeface="Aptos Display"/>
                          <a:ea typeface="Aptos" panose="020B0004020202020204" pitchFamily="34" charset="0"/>
                          <a:cs typeface="Times New Roman"/>
                        </a:rPr>
                        <a:t>Opes APS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7280744"/>
                  </a:ext>
                </a:extLst>
              </a:tr>
              <a:tr h="211104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solidFill>
                            <a:schemeClr val="tx1"/>
                          </a:solidFill>
                          <a:effectLst/>
                          <a:latin typeface="Aptos Display"/>
                          <a:ea typeface="Aptos" panose="020B0004020202020204" pitchFamily="34" charset="0"/>
                          <a:cs typeface="Times New Roman"/>
                        </a:rPr>
                        <a:t>Agorà Oreto Onlus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8170481"/>
                  </a:ext>
                </a:extLst>
              </a:tr>
              <a:tr h="211104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solidFill>
                            <a:schemeClr val="tx1"/>
                          </a:solidFill>
                          <a:effectLst/>
                          <a:latin typeface="Aptos Display"/>
                          <a:ea typeface="Aptos" panose="020B0004020202020204" pitchFamily="34" charset="0"/>
                          <a:cs typeface="Times New Roman"/>
                        </a:rPr>
                        <a:t>Comune di Santa Croce sull'Arno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108212"/>
                  </a:ext>
                </a:extLst>
              </a:tr>
              <a:tr h="211104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100" dirty="0">
                          <a:solidFill>
                            <a:schemeClr val="tx1"/>
                          </a:solidFill>
                          <a:effectLst/>
                          <a:latin typeface="Aptos Display"/>
                          <a:ea typeface="Aptos" panose="020B0004020202020204" pitchFamily="34" charset="0"/>
                          <a:cs typeface="Times New Roman"/>
                        </a:rPr>
                        <a:t>Università Politecnica delle Marche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5663797"/>
                  </a:ext>
                </a:extLst>
              </a:tr>
              <a:tr h="211104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100" kern="100" dirty="0">
                        <a:effectLst/>
                        <a:latin typeface="Aptos Display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4693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9166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53F29798-D584-4792-9B62-3F5F5C36D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517D8EAB-A99A-40C1-00AD-238EF982F8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4632988"/>
              </p:ext>
            </p:extLst>
          </p:nvPr>
        </p:nvGraphicFramePr>
        <p:xfrm>
          <a:off x="228573" y="930635"/>
          <a:ext cx="5362930" cy="5219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62930">
                  <a:extLst>
                    <a:ext uri="{9D8B030D-6E8A-4147-A177-3AD203B41FA5}">
                      <a16:colId xmlns:a16="http://schemas.microsoft.com/office/drawing/2014/main" val="3454218379"/>
                    </a:ext>
                  </a:extLst>
                </a:gridCol>
              </a:tblGrid>
              <a:tr h="22593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Times New Roman"/>
                        </a:rPr>
                        <a:t>Ente</a:t>
                      </a:r>
                      <a:endParaRPr lang="en-US" sz="1600" kern="100" dirty="0">
                        <a:effectLst/>
                        <a:latin typeface="Aptos Display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53956" marR="5395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7498839"/>
                  </a:ext>
                </a:extLst>
              </a:tr>
              <a:tr h="225938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Calibri"/>
                        </a:rPr>
                        <a:t>Associazione per lo Sviluppo e la Cooperazione Internazionale</a:t>
                      </a:r>
                      <a:endParaRPr lang="en-US" sz="1400" b="0" kern="100" dirty="0">
                        <a:effectLst/>
                        <a:latin typeface="Aptos Display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53956" marR="5395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4342116"/>
                  </a:ext>
                </a:extLst>
              </a:tr>
              <a:tr h="225938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Calibri"/>
                        </a:rPr>
                        <a:t>XV Comunità Montana Valle del Liri</a:t>
                      </a:r>
                      <a:endParaRPr lang="en-US" sz="1400" b="0" kern="100" dirty="0">
                        <a:effectLst/>
                        <a:latin typeface="Aptos Display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53956" marR="5395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309453"/>
                  </a:ext>
                </a:extLst>
              </a:tr>
              <a:tr h="225938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Calibri"/>
                        </a:rPr>
                        <a:t>Associazione Famiglia in Musica</a:t>
                      </a:r>
                      <a:endParaRPr lang="en-US" sz="1400" b="0" kern="100" dirty="0">
                        <a:effectLst/>
                        <a:latin typeface="Aptos Display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53956" marR="5395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4040253"/>
                  </a:ext>
                </a:extLst>
              </a:tr>
              <a:tr h="225938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Calibri"/>
                        </a:rPr>
                        <a:t>Centro Studi e Volontariato di Capitanata SCS – Impresa sociale</a:t>
                      </a:r>
                      <a:endParaRPr lang="en-US" sz="1400" b="0" kern="100" dirty="0">
                        <a:effectLst/>
                        <a:latin typeface="Aptos Display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53956" marR="5395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7870166"/>
                  </a:ext>
                </a:extLst>
              </a:tr>
              <a:tr h="225938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Calibri"/>
                        </a:rPr>
                        <a:t>Associazione Centro Studi per lo Sviluppo del Mediterraneo</a:t>
                      </a:r>
                      <a:endParaRPr lang="en-US" sz="1400" b="0" kern="100" dirty="0">
                        <a:effectLst/>
                        <a:latin typeface="Aptos Display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53956" marR="5395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5573598"/>
                  </a:ext>
                </a:extLst>
              </a:tr>
              <a:tr h="225938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Calibri"/>
                        </a:rPr>
                        <a:t>Associazione Intercomunale Valle del Liri</a:t>
                      </a:r>
                      <a:endParaRPr lang="en-US" sz="1400" b="0" kern="100" dirty="0">
                        <a:effectLst/>
                        <a:latin typeface="Aptos Display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53956" marR="5395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3827336"/>
                  </a:ext>
                </a:extLst>
              </a:tr>
              <a:tr h="225938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Calibri"/>
                        </a:rPr>
                        <a:t>Medina Consorzio di Cooperative Sociali</a:t>
                      </a:r>
                      <a:endParaRPr lang="en-US" sz="1400" b="0" kern="100" dirty="0">
                        <a:effectLst/>
                        <a:latin typeface="Aptos Display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53956" marR="5395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4337221"/>
                  </a:ext>
                </a:extLst>
              </a:tr>
              <a:tr h="225938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Calibri"/>
                        </a:rPr>
                        <a:t>Associazione Futura Centro Studi Politici, Culturali, Economici, Sociali e Giuridici</a:t>
                      </a:r>
                      <a:endParaRPr lang="en-US" sz="1400" b="0" kern="100" dirty="0">
                        <a:effectLst/>
                        <a:latin typeface="Aptos Display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53956" marR="5395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9742887"/>
                  </a:ext>
                </a:extLst>
              </a:tr>
              <a:tr h="225938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Calibri"/>
                        </a:rPr>
                        <a:t>Xentra Giovani APS</a:t>
                      </a:r>
                      <a:endParaRPr lang="en-US" sz="1400" b="0" kern="100" dirty="0">
                        <a:effectLst/>
                        <a:latin typeface="Aptos Display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53956" marR="5395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2664135"/>
                  </a:ext>
                </a:extLst>
              </a:tr>
              <a:tr h="225938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Calibri"/>
                        </a:rPr>
                        <a:t>Comune di Sonnino</a:t>
                      </a:r>
                      <a:endParaRPr lang="en-US" sz="1400" b="0" kern="100" dirty="0">
                        <a:effectLst/>
                        <a:latin typeface="Aptos Display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53956" marR="5395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8208089"/>
                  </a:ext>
                </a:extLst>
              </a:tr>
              <a:tr h="225938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Calibri"/>
                        </a:rPr>
                        <a:t>Associazione della Croce Rossa Italiana</a:t>
                      </a:r>
                      <a:endParaRPr lang="en-US" sz="1400" b="0" kern="100" dirty="0">
                        <a:effectLst/>
                        <a:latin typeface="Aptos Display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53956" marR="5395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6439632"/>
                  </a:ext>
                </a:extLst>
              </a:tr>
              <a:tr h="225938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Calibri"/>
                        </a:rPr>
                        <a:t>Associazione Nazionale Arci Servizio Civile ASC APS</a:t>
                      </a:r>
                      <a:endParaRPr lang="en-US" sz="1400" b="0" kern="100" dirty="0">
                        <a:effectLst/>
                        <a:latin typeface="Aptos Display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53956" marR="5395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2147582"/>
                  </a:ext>
                </a:extLst>
              </a:tr>
              <a:tr h="225938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Calibri"/>
                        </a:rPr>
                        <a:t>AGENZIA AGORÀ Società Cooperativa Sociale per Azioni - ETS</a:t>
                      </a:r>
                      <a:endParaRPr lang="en-US" sz="1400" b="0" kern="100" dirty="0">
                        <a:effectLst/>
                        <a:latin typeface="Aptos Display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53956" marR="5395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6693184"/>
                  </a:ext>
                </a:extLst>
              </a:tr>
              <a:tr h="225938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Calibri"/>
                        </a:rPr>
                        <a:t>ACLI - Associazioni Cristiane Lavoratori Italiani</a:t>
                      </a:r>
                      <a:endParaRPr lang="en-US" sz="1400" b="0" kern="100" dirty="0">
                        <a:effectLst/>
                        <a:latin typeface="Aptos Display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53956" marR="5395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8975064"/>
                  </a:ext>
                </a:extLst>
              </a:tr>
              <a:tr h="225938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Calibri"/>
                        </a:rPr>
                        <a:t>Solidarietà Cervinese</a:t>
                      </a:r>
                      <a:endParaRPr lang="en-US" sz="1400" b="0" kern="100" dirty="0">
                        <a:effectLst/>
                        <a:latin typeface="Aptos Display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53956" marR="5395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127321"/>
                  </a:ext>
                </a:extLst>
              </a:tr>
              <a:tr h="225938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Calibri"/>
                        </a:rPr>
                        <a:t>Ancos APS</a:t>
                      </a:r>
                      <a:endParaRPr lang="en-US" sz="1400" b="0" kern="100" dirty="0">
                        <a:effectLst/>
                        <a:latin typeface="Aptos Display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53956" marR="5395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3344528"/>
                  </a:ext>
                </a:extLst>
              </a:tr>
              <a:tr h="225938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Calibri"/>
                        </a:rPr>
                        <a:t>Opes APS</a:t>
                      </a:r>
                      <a:endParaRPr lang="en-US" sz="1400" b="0" kern="100" dirty="0">
                        <a:effectLst/>
                        <a:latin typeface="Aptos Display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53956" marR="5395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981778"/>
                  </a:ext>
                </a:extLst>
              </a:tr>
              <a:tr h="225938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Calibri"/>
                        </a:rPr>
                        <a:t>Fondazione Amesci</a:t>
                      </a:r>
                      <a:endParaRPr lang="en-US" sz="1400" b="0" kern="100" dirty="0">
                        <a:effectLst/>
                        <a:latin typeface="Aptos Display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53956" marR="5395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4558173"/>
                  </a:ext>
                </a:extLst>
              </a:tr>
              <a:tr h="225938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Calibri"/>
                        </a:rPr>
                        <a:t>Opportunity APS</a:t>
                      </a:r>
                      <a:endParaRPr lang="en-US" sz="1400" b="0" kern="100" dirty="0">
                        <a:effectLst/>
                        <a:latin typeface="Aptos Display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53956" marR="5395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1007516"/>
                  </a:ext>
                </a:extLst>
              </a:tr>
              <a:tr h="225938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Aptos" panose="020B0004020202020204" pitchFamily="34" charset="0"/>
                          <a:cs typeface="Calibri"/>
                        </a:rPr>
                        <a:t>ANCI Lombardia</a:t>
                      </a:r>
                      <a:endParaRPr lang="en-US" sz="1400" b="0" kern="100" dirty="0">
                        <a:effectLst/>
                        <a:latin typeface="Aptos Display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53956" marR="5395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1954087"/>
                  </a:ext>
                </a:extLst>
              </a:tr>
              <a:tr h="225938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Calibri"/>
                        </a:rPr>
                        <a:t>Comune di Cremona</a:t>
                      </a:r>
                      <a:endParaRPr lang="en-US" sz="1400" b="0" kern="100" dirty="0">
                        <a:effectLst/>
                        <a:latin typeface="Aptos Display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53956" marR="53956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5104851"/>
                  </a:ext>
                </a:extLst>
              </a:tr>
            </a:tbl>
          </a:graphicData>
        </a:graphic>
      </p:graphicFrame>
      <p:sp>
        <p:nvSpPr>
          <p:cNvPr id="10" name="Rettangolo 6">
            <a:extLst>
              <a:ext uri="{FF2B5EF4-FFF2-40B4-BE49-F238E27FC236}">
                <a16:creationId xmlns:a16="http://schemas.microsoft.com/office/drawing/2014/main" id="{CFF7B526-BCF7-DF35-01D5-678BD2C10176}"/>
              </a:ext>
            </a:extLst>
          </p:cNvPr>
          <p:cNvSpPr/>
          <p:nvPr/>
        </p:nvSpPr>
        <p:spPr>
          <a:xfrm>
            <a:off x="2314085" y="-2941"/>
            <a:ext cx="7789355" cy="1077218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it-IT" sz="3200" b="1" dirty="0">
                <a:latin typeface="Neue Haas Grotesk Text Pro Medi"/>
                <a:ea typeface="+mj-ea"/>
                <a:cs typeface="+mj-cs"/>
              </a:rPr>
              <a:t>Servizio civile ambientale </a:t>
            </a:r>
          </a:p>
          <a:p>
            <a:pPr algn="ctr"/>
            <a:r>
              <a:rPr lang="it-IT" sz="1600" b="1" dirty="0">
                <a:ea typeface="+mn-lt"/>
                <a:cs typeface="+mn-lt"/>
              </a:rPr>
              <a:t>Enti che hanno presentato Programmi SCU</a:t>
            </a:r>
            <a:endParaRPr lang="it-IT" sz="1600" dirty="0">
              <a:ea typeface="+mn-lt"/>
              <a:cs typeface="+mn-lt"/>
            </a:endParaRPr>
          </a:p>
          <a:p>
            <a:pPr algn="ctr"/>
            <a:endParaRPr lang="it-IT" sz="1600" b="1" dirty="0">
              <a:latin typeface="Neue Haas Grotesk Text Pro Medi"/>
            </a:endParaRPr>
          </a:p>
        </p:txBody>
      </p:sp>
      <p:pic>
        <p:nvPicPr>
          <p:cNvPr id="4" name="Immagine 20" descr="LOGOSCU.jpg">
            <a:extLst>
              <a:ext uri="{FF2B5EF4-FFF2-40B4-BE49-F238E27FC236}">
                <a16:creationId xmlns:a16="http://schemas.microsoft.com/office/drawing/2014/main" id="{E7169286-CB6A-16A0-4B2C-14EA671E08E0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 l="10288" r="-2191"/>
          <a:stretch>
            <a:fillRect/>
          </a:stretch>
        </p:blipFill>
        <p:spPr>
          <a:xfrm>
            <a:off x="9342200" y="6253442"/>
            <a:ext cx="2408831" cy="553297"/>
          </a:xfrm>
          <a:prstGeom prst="rect">
            <a:avLst/>
          </a:prstGeom>
          <a:ln>
            <a:noFill/>
          </a:ln>
        </p:spPr>
      </p:pic>
      <p:sp>
        <p:nvSpPr>
          <p:cNvPr id="6" name="Slide Number Placeholder 1">
            <a:extLst>
              <a:ext uri="{FF2B5EF4-FFF2-40B4-BE49-F238E27FC236}">
                <a16:creationId xmlns:a16="http://schemas.microsoft.com/office/drawing/2014/main" id="{551EC8D3-B290-345D-2E07-63B0AE07B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00335" y="6353954"/>
            <a:ext cx="1971207" cy="365125"/>
          </a:xfrm>
        </p:spPr>
        <p:txBody>
          <a:bodyPr/>
          <a:lstStyle/>
          <a:p>
            <a:fld id="{AF04ACC2-C371-4FC0-AD2A-7D367D19805F}" type="slidenum">
              <a:rPr lang="it-IT" sz="1800" dirty="0" smtClean="0">
                <a:solidFill>
                  <a:schemeClr val="tx1"/>
                </a:solidFill>
              </a:rPr>
              <a:pPr/>
              <a:t>5</a:t>
            </a:fld>
            <a:endParaRPr lang="en-US" sz="1800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8">
            <a:extLst>
              <a:ext uri="{FF2B5EF4-FFF2-40B4-BE49-F238E27FC236}">
                <a16:creationId xmlns:a16="http://schemas.microsoft.com/office/drawing/2014/main" id="{CBE13277-09F7-274D-6B26-D68B6D2E94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4712824"/>
              </p:ext>
            </p:extLst>
          </p:nvPr>
        </p:nvGraphicFramePr>
        <p:xfrm>
          <a:off x="5714763" y="940148"/>
          <a:ext cx="6350929" cy="51680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50929">
                  <a:extLst>
                    <a:ext uri="{9D8B030D-6E8A-4147-A177-3AD203B41FA5}">
                      <a16:colId xmlns:a16="http://schemas.microsoft.com/office/drawing/2014/main" val="1010456662"/>
                    </a:ext>
                  </a:extLst>
                </a:gridCol>
              </a:tblGrid>
              <a:tr h="272302">
                <a:tc>
                  <a:txBody>
                    <a:bodyPr/>
                    <a:lstStyle/>
                    <a:p>
                      <a:pPr lvl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Times New Roman"/>
                        </a:rPr>
                        <a:t>Ente</a:t>
                      </a:r>
                      <a:endParaRPr lang="en-US" sz="1600" kern="100" dirty="0">
                        <a:effectLst/>
                        <a:latin typeface="Aptos Display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53956" marR="5395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2324604"/>
                  </a:ext>
                </a:extLst>
              </a:tr>
              <a:tr h="233331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Calibri"/>
                        </a:rPr>
                        <a:t>Comune di Viggianello</a:t>
                      </a:r>
                      <a:endParaRPr lang="en-US" sz="1400" b="0" kern="100" dirty="0">
                        <a:effectLst/>
                        <a:latin typeface="Aptos Display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4449883"/>
                  </a:ext>
                </a:extLst>
              </a:tr>
              <a:tr h="233331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Calibri"/>
                        </a:rPr>
                        <a:t>Provincia di Taranto</a:t>
                      </a:r>
                      <a:endParaRPr lang="en-US" sz="1400" b="0" kern="100" dirty="0">
                        <a:effectLst/>
                        <a:latin typeface="Aptos Display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7667437"/>
                  </a:ext>
                </a:extLst>
              </a:tr>
              <a:tr h="233331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Calibri"/>
                        </a:rPr>
                        <a:t>Coordinamento Nazionale Comunità Accoglienti (CNCA)</a:t>
                      </a:r>
                      <a:endParaRPr lang="en-US" sz="1400" b="0" kern="100" dirty="0">
                        <a:effectLst/>
                        <a:latin typeface="Aptos Display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861164"/>
                  </a:ext>
                </a:extLst>
              </a:tr>
              <a:tr h="233331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Calibri"/>
                        </a:rPr>
                        <a:t>Provincia di Cuneo</a:t>
                      </a:r>
                      <a:endParaRPr lang="en-US" sz="1400" b="0" kern="100" dirty="0">
                        <a:effectLst/>
                        <a:latin typeface="Aptos Display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9674620"/>
                  </a:ext>
                </a:extLst>
              </a:tr>
              <a:tr h="233331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Calibri"/>
                        </a:rPr>
                        <a:t>Taxiverde Società Cooperativa Sociale</a:t>
                      </a:r>
                      <a:endParaRPr lang="en-US" sz="1400" b="0" kern="100" dirty="0">
                        <a:effectLst/>
                        <a:latin typeface="Aptos Display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0811111"/>
                  </a:ext>
                </a:extLst>
              </a:tr>
              <a:tr h="233331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Calibri"/>
                        </a:rPr>
                        <a:t>Il Sentiero Cooperativa Sociale Onlus</a:t>
                      </a:r>
                      <a:endParaRPr lang="en-US" sz="1400" b="0" kern="100" dirty="0">
                        <a:effectLst/>
                        <a:latin typeface="Aptos Display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0674524"/>
                  </a:ext>
                </a:extLst>
              </a:tr>
              <a:tr h="233331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Calibri"/>
                        </a:rPr>
                        <a:t>Agorà Oreto Onlus</a:t>
                      </a:r>
                      <a:endParaRPr lang="en-US" sz="1400" b="0" kern="100" dirty="0">
                        <a:effectLst/>
                        <a:latin typeface="Aptos Display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3663115"/>
                  </a:ext>
                </a:extLst>
              </a:tr>
              <a:tr h="233331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Calibri"/>
                        </a:rPr>
                        <a:t>Associazione Dasein Ets</a:t>
                      </a:r>
                      <a:endParaRPr lang="en-US" sz="1400" b="0" kern="100" dirty="0">
                        <a:effectLst/>
                        <a:latin typeface="Aptos Display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3832914"/>
                  </a:ext>
                </a:extLst>
              </a:tr>
              <a:tr h="233331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Calibri"/>
                        </a:rPr>
                        <a:t>Roma Capitale</a:t>
                      </a:r>
                      <a:endParaRPr lang="en-US" sz="1400" b="0" kern="100" dirty="0">
                        <a:effectLst/>
                        <a:latin typeface="Aptos Display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4334092"/>
                  </a:ext>
                </a:extLst>
              </a:tr>
              <a:tr h="231961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Calibri"/>
                        </a:rPr>
                        <a:t>Comitato Provinciale delle Misericordie Catania Odv</a:t>
                      </a:r>
                      <a:endParaRPr lang="en-US" sz="1400" b="0" kern="100" dirty="0">
                        <a:effectLst/>
                        <a:latin typeface="Aptos Display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143804"/>
                  </a:ext>
                </a:extLst>
              </a:tr>
              <a:tr h="233331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Calibri"/>
                        </a:rPr>
                        <a:t>AICS Associazione Italiana Cultura Sport</a:t>
                      </a:r>
                      <a:endParaRPr lang="en-US" sz="1400" b="0" kern="100" dirty="0">
                        <a:effectLst/>
                        <a:latin typeface="Aptos Display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6391535"/>
                  </a:ext>
                </a:extLst>
              </a:tr>
              <a:tr h="233331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Calibri"/>
                        </a:rPr>
                        <a:t>Associazione Serviziocivile e Sostegno Disabili ASSoD Onlus</a:t>
                      </a:r>
                      <a:endParaRPr lang="en-US" sz="1400" b="0" kern="100" dirty="0">
                        <a:effectLst/>
                        <a:latin typeface="Aptos Display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3719218"/>
                  </a:ext>
                </a:extLst>
              </a:tr>
              <a:tr h="233331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Calibri"/>
                        </a:rPr>
                        <a:t>Confcooperative - Confederazione Cooperative Italiane</a:t>
                      </a:r>
                      <a:endParaRPr lang="en-US" sz="1400" b="0" kern="100" dirty="0">
                        <a:effectLst/>
                        <a:latin typeface="Aptos Display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5543008"/>
                  </a:ext>
                </a:extLst>
              </a:tr>
              <a:tr h="233331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Calibri"/>
                        </a:rPr>
                        <a:t>Comune di Sora</a:t>
                      </a:r>
                      <a:endParaRPr lang="en-US" sz="1400" b="0" kern="100" dirty="0">
                        <a:effectLst/>
                        <a:latin typeface="Aptos Display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1364998"/>
                  </a:ext>
                </a:extLst>
              </a:tr>
              <a:tr h="233331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Calibri"/>
                        </a:rPr>
                        <a:t>Comune di Valmontone</a:t>
                      </a:r>
                      <a:endParaRPr lang="en-US" sz="1400" b="0" kern="100" dirty="0">
                        <a:effectLst/>
                        <a:latin typeface="Aptos Display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179371"/>
                  </a:ext>
                </a:extLst>
              </a:tr>
              <a:tr h="233331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Calibri"/>
                        </a:rPr>
                        <a:t>Grimani Buttari</a:t>
                      </a:r>
                      <a:endParaRPr lang="en-US" sz="1400" b="0" kern="100" dirty="0">
                        <a:effectLst/>
                        <a:latin typeface="Aptos Display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3651150"/>
                  </a:ext>
                </a:extLst>
              </a:tr>
              <a:tr h="233331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Calibri"/>
                        </a:rPr>
                        <a:t>Formatalenti Soc. Coop. Sociale ARL</a:t>
                      </a:r>
                      <a:endParaRPr lang="en-US" sz="1400" b="0" kern="100" dirty="0">
                        <a:effectLst/>
                        <a:latin typeface="Aptos Display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9719065"/>
                  </a:ext>
                </a:extLst>
              </a:tr>
              <a:tr h="233331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Calibri"/>
                        </a:rPr>
                        <a:t>Comune di Isola di Capo Rizzuto</a:t>
                      </a:r>
                      <a:endParaRPr lang="en-US" sz="1400" b="0" kern="100" dirty="0">
                        <a:effectLst/>
                        <a:latin typeface="Aptos Display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4916860"/>
                  </a:ext>
                </a:extLst>
              </a:tr>
              <a:tr h="230505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Calibri"/>
                        </a:rPr>
                        <a:t>Città di Torino</a:t>
                      </a:r>
                      <a:endParaRPr lang="en-US" sz="1400" b="0" kern="100" dirty="0">
                        <a:effectLst/>
                        <a:latin typeface="Aptos Display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9278311"/>
                  </a:ext>
                </a:extLst>
              </a:tr>
              <a:tr h="233331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Calibri"/>
                        </a:rPr>
                        <a:t>Università Politecnica delle Marche</a:t>
                      </a:r>
                      <a:endParaRPr lang="en-US" sz="1400" b="0" kern="100" dirty="0">
                        <a:effectLst/>
                        <a:latin typeface="Aptos Display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4653967"/>
                  </a:ext>
                </a:extLst>
              </a:tr>
              <a:tr h="233331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1" kern="0" dirty="0">
                          <a:solidFill>
                            <a:srgbClr val="000000"/>
                          </a:solidFill>
                          <a:effectLst/>
                          <a:latin typeface="Aptos Display"/>
                          <a:ea typeface="Times New Roman" panose="02020603050405020304" pitchFamily="18" charset="0"/>
                          <a:cs typeface="Calibri"/>
                        </a:rPr>
                        <a:t>Totale</a:t>
                      </a:r>
                      <a:endParaRPr lang="en-US" sz="1400" kern="100" dirty="0">
                        <a:effectLst/>
                        <a:latin typeface="Aptos Display"/>
                        <a:ea typeface="Aptos" panose="020B0004020202020204" pitchFamily="34" charset="0"/>
                        <a:cs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D8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32234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9659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FC6CE8-E4FB-401B-678C-A27C9FA646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33B036A-8B89-E24F-82DF-578218B5E209}"/>
              </a:ext>
            </a:extLst>
          </p:cNvPr>
          <p:cNvSpPr txBox="1"/>
          <p:nvPr/>
        </p:nvSpPr>
        <p:spPr>
          <a:xfrm>
            <a:off x="1033154" y="888942"/>
            <a:ext cx="10125691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it-IT" sz="3200" b="1" dirty="0">
                <a:latin typeface="Neue Haas Grotesk Text Pro Medi"/>
              </a:rPr>
              <a:t>Monitoraggio bando 22 luglio 2024 (digitale, ambientale, Giubileo e autofinanziati)</a:t>
            </a:r>
            <a:endParaRPr lang="en-US" sz="3200" b="1" dirty="0">
              <a:latin typeface="Neue Haas Grotesk Text Pro Medi"/>
              <a:ea typeface="+mn-lt"/>
              <a:cs typeface="+mn-lt"/>
            </a:endParaRPr>
          </a:p>
          <a:p>
            <a:pPr algn="ctr"/>
            <a:endParaRPr lang="en-US" sz="3200" b="1" dirty="0">
              <a:latin typeface="Neue Haas Grotesk Text Pro Medi"/>
            </a:endParaRPr>
          </a:p>
        </p:txBody>
      </p:sp>
      <p:pic>
        <p:nvPicPr>
          <p:cNvPr id="5" name="Immagine 20" descr="LOGOSCU.jpg">
            <a:extLst>
              <a:ext uri="{FF2B5EF4-FFF2-40B4-BE49-F238E27FC236}">
                <a16:creationId xmlns:a16="http://schemas.microsoft.com/office/drawing/2014/main" id="{2DFBEF87-6D61-143F-D247-79D1B90F3790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 l="10288" r="-2191"/>
          <a:stretch>
            <a:fillRect/>
          </a:stretch>
        </p:blipFill>
        <p:spPr>
          <a:xfrm>
            <a:off x="9342200" y="6253442"/>
            <a:ext cx="2408831" cy="553297"/>
          </a:xfrm>
          <a:prstGeom prst="rect">
            <a:avLst/>
          </a:prstGeom>
          <a:ln>
            <a:noFill/>
          </a:ln>
        </p:spPr>
      </p:pic>
      <p:sp>
        <p:nvSpPr>
          <p:cNvPr id="7" name="Slide Number Placeholder 1">
            <a:extLst>
              <a:ext uri="{FF2B5EF4-FFF2-40B4-BE49-F238E27FC236}">
                <a16:creationId xmlns:a16="http://schemas.microsoft.com/office/drawing/2014/main" id="{28829B61-44DA-392A-D812-2F8729B91FA6}"/>
              </a:ext>
            </a:extLst>
          </p:cNvPr>
          <p:cNvSpPr txBox="1">
            <a:spLocks/>
          </p:cNvSpPr>
          <p:nvPr/>
        </p:nvSpPr>
        <p:spPr>
          <a:xfrm>
            <a:off x="10100335" y="6353954"/>
            <a:ext cx="1971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04ACC2-C371-4FC0-AD2A-7D367D19805F}" type="slidenum">
              <a:rPr lang="it-IT" sz="1800" dirty="0" smtClean="0">
                <a:solidFill>
                  <a:schemeClr val="tx1"/>
                </a:solidFill>
              </a:rPr>
              <a:pPr/>
              <a:t>6</a:t>
            </a:fld>
            <a:endParaRPr lang="en-US" sz="1800" dirty="0">
              <a:solidFill>
                <a:schemeClr val="tx1"/>
              </a:solidFill>
            </a:endParaRPr>
          </a:p>
        </p:txBody>
      </p:sp>
      <p:graphicFrame>
        <p:nvGraphicFramePr>
          <p:cNvPr id="9" name="Tabella 8">
            <a:extLst>
              <a:ext uri="{FF2B5EF4-FFF2-40B4-BE49-F238E27FC236}">
                <a16:creationId xmlns:a16="http://schemas.microsoft.com/office/drawing/2014/main" id="{CEFFAAE4-6732-89E1-3DFF-2890542784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6242503"/>
              </p:ext>
            </p:extLst>
          </p:nvPr>
        </p:nvGraphicFramePr>
        <p:xfrm>
          <a:off x="3169539" y="2428239"/>
          <a:ext cx="6258240" cy="3268368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2451600">
                  <a:extLst>
                    <a:ext uri="{9D8B030D-6E8A-4147-A177-3AD203B41FA5}">
                      <a16:colId xmlns:a16="http://schemas.microsoft.com/office/drawing/2014/main" val="1702109631"/>
                    </a:ext>
                  </a:extLst>
                </a:gridCol>
                <a:gridCol w="1638777">
                  <a:extLst>
                    <a:ext uri="{9D8B030D-6E8A-4147-A177-3AD203B41FA5}">
                      <a16:colId xmlns:a16="http://schemas.microsoft.com/office/drawing/2014/main" val="2761150722"/>
                    </a:ext>
                  </a:extLst>
                </a:gridCol>
                <a:gridCol w="1271164">
                  <a:extLst>
                    <a:ext uri="{9D8B030D-6E8A-4147-A177-3AD203B41FA5}">
                      <a16:colId xmlns:a16="http://schemas.microsoft.com/office/drawing/2014/main" val="651106157"/>
                    </a:ext>
                  </a:extLst>
                </a:gridCol>
                <a:gridCol w="896699">
                  <a:extLst>
                    <a:ext uri="{9D8B030D-6E8A-4147-A177-3AD203B41FA5}">
                      <a16:colId xmlns:a16="http://schemas.microsoft.com/office/drawing/2014/main" val="1722547915"/>
                    </a:ext>
                  </a:extLst>
                </a:gridCol>
              </a:tblGrid>
              <a:tr h="61281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Bando</a:t>
                      </a:r>
                      <a:endParaRPr lang="it-IT" sz="12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Posti disponibili</a:t>
                      </a:r>
                      <a:endParaRPr lang="it-IT" sz="12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b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 avviati</a:t>
                      </a:r>
                      <a:endParaRPr lang="it-IT" sz="12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endParaRPr lang="it-IT" sz="12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Copertura</a:t>
                      </a:r>
                      <a:endParaRPr lang="it-IT" sz="12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59488411"/>
                  </a:ext>
                </a:extLst>
              </a:tr>
              <a:tr h="61281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Programma SCU anno 2023 autofinanziato</a:t>
                      </a:r>
                      <a:endParaRPr lang="it-IT" sz="12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</a:t>
                      </a:r>
                      <a:endParaRPr lang="it-IT" sz="12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</a:t>
                      </a:r>
                      <a:endParaRPr lang="it-IT" sz="12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97%</a:t>
                      </a:r>
                      <a:endParaRPr lang="it-IT" sz="12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32389728"/>
                  </a:ext>
                </a:extLst>
              </a:tr>
              <a:tr h="61281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Programmi Giubileo 2024 - SCU</a:t>
                      </a:r>
                      <a:endParaRPr lang="it-IT" sz="12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632</a:t>
                      </a:r>
                      <a:endParaRPr lang="it-IT" sz="12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446</a:t>
                      </a:r>
                      <a:endParaRPr lang="it-IT" sz="12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71%</a:t>
                      </a:r>
                      <a:endParaRPr lang="it-IT" sz="12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92956179"/>
                  </a:ext>
                </a:extLst>
              </a:tr>
              <a:tr h="61281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Servizio Civile Ambientale 2023</a:t>
                      </a:r>
                      <a:endParaRPr lang="it-IT" sz="12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1.980</a:t>
                      </a:r>
                      <a:endParaRPr lang="it-IT" sz="12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84%</a:t>
                      </a:r>
                      <a:endParaRPr lang="it-IT" sz="12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51249131"/>
                  </a:ext>
                </a:extLst>
              </a:tr>
              <a:tr h="408546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Servizio Civile Digitale 2024</a:t>
                      </a:r>
                      <a:endParaRPr lang="it-IT" sz="12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3.399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3.085</a:t>
                      </a:r>
                      <a:endParaRPr lang="it-IT" sz="12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91%</a:t>
                      </a:r>
                      <a:endParaRPr lang="it-IT" sz="12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81719800"/>
                  </a:ext>
                </a:extLst>
              </a:tr>
              <a:tr h="408546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 avvii e subentri</a:t>
                      </a:r>
                      <a:endParaRPr lang="it-IT" sz="12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6.478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5.601</a:t>
                      </a:r>
                      <a:endParaRPr lang="it-IT" sz="12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86%</a:t>
                      </a:r>
                      <a:endParaRPr lang="it-IT" sz="12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60300247"/>
                  </a:ext>
                </a:extLst>
              </a:tr>
            </a:tbl>
          </a:graphicData>
        </a:graphic>
      </p:graphicFrame>
      <p:sp>
        <p:nvSpPr>
          <p:cNvPr id="13" name="CasellaDiTesto 8">
            <a:extLst>
              <a:ext uri="{FF2B5EF4-FFF2-40B4-BE49-F238E27FC236}">
                <a16:creationId xmlns:a16="http://schemas.microsoft.com/office/drawing/2014/main" id="{F15FA5DF-F01F-E3F0-DF33-19882AC5BE11}"/>
              </a:ext>
            </a:extLst>
          </p:cNvPr>
          <p:cNvSpPr txBox="1"/>
          <p:nvPr/>
        </p:nvSpPr>
        <p:spPr>
          <a:xfrm>
            <a:off x="1304824" y="6414785"/>
            <a:ext cx="7473569" cy="27699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it-IT" sz="1200" b="1" dirty="0">
                <a:latin typeface="+mj-lt"/>
                <a:cs typeface="Calibri"/>
              </a:rPr>
              <a:t>Elaborazione dati del Dipartimento per le Politiche giovanili e il SCU agg. 31 gennaio 2025</a:t>
            </a:r>
            <a:endParaRPr lang="en-US" sz="12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76922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B528F1-384B-C462-4D2B-B3E4A43F69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0163E968-C8EE-6CB6-AF5D-C339B46B0F9A}"/>
              </a:ext>
            </a:extLst>
          </p:cNvPr>
          <p:cNvSpPr txBox="1"/>
          <p:nvPr/>
        </p:nvSpPr>
        <p:spPr>
          <a:xfrm>
            <a:off x="266699" y="275942"/>
            <a:ext cx="11658601" cy="107721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it-IT" sz="3200" b="1" dirty="0">
                <a:latin typeface="Neue Haas Grotesk Text Pro Medi"/>
                <a:ea typeface="+mj-ea"/>
                <a:cs typeface="+mj-cs"/>
              </a:rPr>
              <a:t>Monitoraggio avvii in servizio 1/2 </a:t>
            </a:r>
          </a:p>
          <a:p>
            <a:pPr algn="ctr"/>
            <a:endParaRPr lang="it-IT" sz="3200" b="1" dirty="0">
              <a:latin typeface="Neue Haas Grotesk Text Pro Medi"/>
              <a:ea typeface="Calibri"/>
              <a:cs typeface="Calibri"/>
            </a:endParaRPr>
          </a:p>
        </p:txBody>
      </p:sp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41D3D7C9-E2E6-03B2-64DE-58B2A2D7F3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2603250"/>
              </p:ext>
            </p:extLst>
          </p:nvPr>
        </p:nvGraphicFramePr>
        <p:xfrm>
          <a:off x="266700" y="1523999"/>
          <a:ext cx="5072558" cy="3151876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625593">
                  <a:extLst>
                    <a:ext uri="{9D8B030D-6E8A-4147-A177-3AD203B41FA5}">
                      <a16:colId xmlns:a16="http://schemas.microsoft.com/office/drawing/2014/main" val="383116666"/>
                    </a:ext>
                  </a:extLst>
                </a:gridCol>
                <a:gridCol w="727025">
                  <a:extLst>
                    <a:ext uri="{9D8B030D-6E8A-4147-A177-3AD203B41FA5}">
                      <a16:colId xmlns:a16="http://schemas.microsoft.com/office/drawing/2014/main" val="3422399325"/>
                    </a:ext>
                  </a:extLst>
                </a:gridCol>
                <a:gridCol w="727025">
                  <a:extLst>
                    <a:ext uri="{9D8B030D-6E8A-4147-A177-3AD203B41FA5}">
                      <a16:colId xmlns:a16="http://schemas.microsoft.com/office/drawing/2014/main" val="1022155335"/>
                    </a:ext>
                  </a:extLst>
                </a:gridCol>
                <a:gridCol w="727025">
                  <a:extLst>
                    <a:ext uri="{9D8B030D-6E8A-4147-A177-3AD203B41FA5}">
                      <a16:colId xmlns:a16="http://schemas.microsoft.com/office/drawing/2014/main" val="1691775875"/>
                    </a:ext>
                  </a:extLst>
                </a:gridCol>
                <a:gridCol w="727025">
                  <a:extLst>
                    <a:ext uri="{9D8B030D-6E8A-4147-A177-3AD203B41FA5}">
                      <a16:colId xmlns:a16="http://schemas.microsoft.com/office/drawing/2014/main" val="463969270"/>
                    </a:ext>
                  </a:extLst>
                </a:gridCol>
                <a:gridCol w="538865">
                  <a:extLst>
                    <a:ext uri="{9D8B030D-6E8A-4147-A177-3AD203B41FA5}">
                      <a16:colId xmlns:a16="http://schemas.microsoft.com/office/drawing/2014/main" val="4103465751"/>
                    </a:ext>
                  </a:extLst>
                </a:gridCol>
              </a:tblGrid>
              <a:tr h="331825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Avvii</a:t>
                      </a: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303654846"/>
                  </a:ext>
                </a:extLst>
              </a:tr>
              <a:tr h="54149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Bando</a:t>
                      </a:r>
                      <a:endParaRPr lang="it-IT" sz="12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19/11/2024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04/12/2024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18/12/2024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30/12/2024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 </a:t>
                      </a:r>
                    </a:p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46837364"/>
                  </a:ext>
                </a:extLst>
              </a:tr>
              <a:tr h="54149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SCU anno 2023 autofinanziato</a:t>
                      </a:r>
                      <a:endParaRPr lang="it-IT" sz="12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2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2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2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2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97142120"/>
                  </a:ext>
                </a:extLst>
              </a:tr>
              <a:tr h="37505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Giubileo 2024 - SCU</a:t>
                      </a:r>
                      <a:endParaRPr lang="it-IT" sz="12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2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2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2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2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68110723"/>
                  </a:ext>
                </a:extLst>
              </a:tr>
              <a:tr h="54149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Servizio Civile Ambientale 2023</a:t>
                      </a:r>
                      <a:endParaRPr lang="it-IT" sz="12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2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2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2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2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1.873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07735757"/>
                  </a:ext>
                </a:extLst>
              </a:tr>
              <a:tr h="54149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Servizio Civile Digitale 2024</a:t>
                      </a:r>
                      <a:endParaRPr lang="it-IT" sz="12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2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2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2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2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2.895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22015376"/>
                  </a:ext>
                </a:extLst>
              </a:tr>
              <a:tr h="27903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 OV avviati </a:t>
                      </a:r>
                      <a:endParaRPr lang="it-IT" sz="12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5.272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82344724"/>
                  </a:ext>
                </a:extLst>
              </a:tr>
            </a:tbl>
          </a:graphicData>
        </a:graphic>
      </p:graphicFrame>
      <p:pic>
        <p:nvPicPr>
          <p:cNvPr id="8" name="Immagine 20" descr="LOGOSCU.jpg">
            <a:extLst>
              <a:ext uri="{FF2B5EF4-FFF2-40B4-BE49-F238E27FC236}">
                <a16:creationId xmlns:a16="http://schemas.microsoft.com/office/drawing/2014/main" id="{65864D72-2B2F-53B5-B2FA-57EA3B7A3D52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 l="10288" r="-2191"/>
          <a:stretch>
            <a:fillRect/>
          </a:stretch>
        </p:blipFill>
        <p:spPr>
          <a:xfrm>
            <a:off x="9342200" y="6253442"/>
            <a:ext cx="2408831" cy="553297"/>
          </a:xfrm>
          <a:prstGeom prst="rect">
            <a:avLst/>
          </a:prstGeom>
          <a:ln>
            <a:noFill/>
          </a:ln>
        </p:spPr>
      </p:pic>
      <p:sp>
        <p:nvSpPr>
          <p:cNvPr id="11" name="Slide Number Placeholder 1">
            <a:extLst>
              <a:ext uri="{FF2B5EF4-FFF2-40B4-BE49-F238E27FC236}">
                <a16:creationId xmlns:a16="http://schemas.microsoft.com/office/drawing/2014/main" id="{6F6B67C9-0976-A00B-C936-DB2D25974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00335" y="6353954"/>
            <a:ext cx="1971207" cy="365125"/>
          </a:xfrm>
        </p:spPr>
        <p:txBody>
          <a:bodyPr/>
          <a:lstStyle/>
          <a:p>
            <a:fld id="{AF04ACC2-C371-4FC0-AD2A-7D367D19805F}" type="slidenum">
              <a:rPr lang="it-IT" sz="1800" dirty="0" smtClean="0">
                <a:solidFill>
                  <a:schemeClr val="tx1"/>
                </a:solidFill>
              </a:rPr>
              <a:pPr/>
              <a:t>7</a:t>
            </a:fld>
            <a:endParaRPr lang="en-US" sz="1800" dirty="0">
              <a:solidFill>
                <a:schemeClr val="tx1"/>
              </a:solidFill>
            </a:endParaRPr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74BEBA7A-33C0-2D6A-B6CA-7449114243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7359778"/>
              </p:ext>
            </p:extLst>
          </p:nvPr>
        </p:nvGraphicFramePr>
        <p:xfrm>
          <a:off x="5717628" y="1523999"/>
          <a:ext cx="5485982" cy="3168300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491117">
                  <a:extLst>
                    <a:ext uri="{9D8B030D-6E8A-4147-A177-3AD203B41FA5}">
                      <a16:colId xmlns:a16="http://schemas.microsoft.com/office/drawing/2014/main" val="1227154840"/>
                    </a:ext>
                  </a:extLst>
                </a:gridCol>
                <a:gridCol w="679127">
                  <a:extLst>
                    <a:ext uri="{9D8B030D-6E8A-4147-A177-3AD203B41FA5}">
                      <a16:colId xmlns:a16="http://schemas.microsoft.com/office/drawing/2014/main" val="2852714369"/>
                    </a:ext>
                  </a:extLst>
                </a:gridCol>
                <a:gridCol w="671136">
                  <a:extLst>
                    <a:ext uri="{9D8B030D-6E8A-4147-A177-3AD203B41FA5}">
                      <a16:colId xmlns:a16="http://schemas.microsoft.com/office/drawing/2014/main" val="3103726962"/>
                    </a:ext>
                  </a:extLst>
                </a:gridCol>
                <a:gridCol w="679127">
                  <a:extLst>
                    <a:ext uri="{9D8B030D-6E8A-4147-A177-3AD203B41FA5}">
                      <a16:colId xmlns:a16="http://schemas.microsoft.com/office/drawing/2014/main" val="1456576062"/>
                    </a:ext>
                  </a:extLst>
                </a:gridCol>
                <a:gridCol w="782994">
                  <a:extLst>
                    <a:ext uri="{9D8B030D-6E8A-4147-A177-3AD203B41FA5}">
                      <a16:colId xmlns:a16="http://schemas.microsoft.com/office/drawing/2014/main" val="595348342"/>
                    </a:ext>
                  </a:extLst>
                </a:gridCol>
                <a:gridCol w="767014">
                  <a:extLst>
                    <a:ext uri="{9D8B030D-6E8A-4147-A177-3AD203B41FA5}">
                      <a16:colId xmlns:a16="http://schemas.microsoft.com/office/drawing/2014/main" val="1015290395"/>
                    </a:ext>
                  </a:extLst>
                </a:gridCol>
                <a:gridCol w="415467">
                  <a:extLst>
                    <a:ext uri="{9D8B030D-6E8A-4147-A177-3AD203B41FA5}">
                      <a16:colId xmlns:a16="http://schemas.microsoft.com/office/drawing/2014/main" val="31480476"/>
                    </a:ext>
                  </a:extLst>
                </a:gridCol>
              </a:tblGrid>
              <a:tr h="243820">
                <a:tc gridSpan="7">
                  <a:txBody>
                    <a:bodyPr/>
                    <a:lstStyle/>
                    <a:p>
                      <a:pPr algn="ctr" rtl="0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Subentri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it-IT" sz="1000" b="0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it-IT" sz="1000" b="1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it-IT" sz="1000" b="1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it-IT" sz="1000" b="1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it-IT" sz="1000" b="1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it-IT" sz="1000" b="1" i="0" u="none" strike="noStrike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85175888"/>
                  </a:ext>
                </a:extLst>
              </a:tr>
              <a:tr h="707319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Bando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26/11/2024</a:t>
                      </a:r>
                      <a:endParaRPr lang="it-IT" sz="12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11/12/2024</a:t>
                      </a:r>
                      <a:endParaRPr lang="it-IT" sz="12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27/12/2024</a:t>
                      </a:r>
                      <a:endParaRPr lang="it-IT" sz="12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15/01/2025</a:t>
                      </a:r>
                      <a:endParaRPr lang="it-IT" sz="12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30/1272025</a:t>
                      </a:r>
                      <a:endParaRPr lang="it-IT" sz="12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 </a:t>
                      </a:r>
                    </a:p>
                    <a:p>
                      <a:pPr algn="ctr" rtl="0" fontAlgn="b"/>
                      <a:r>
                        <a:rPr lang="it-IT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</a:t>
                      </a:r>
                      <a:endParaRPr lang="it-IT" sz="12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28500603"/>
                  </a:ext>
                </a:extLst>
              </a:tr>
              <a:tr h="436228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Programma SCU anno 2023 autofinanziato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71368186"/>
                  </a:ext>
                </a:extLst>
              </a:tr>
              <a:tr h="477152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Programmi Giubileo 2024 - SCU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50549600"/>
                  </a:ext>
                </a:extLst>
              </a:tr>
              <a:tr h="462455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Servizio Civile Ambientale 2023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107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32916048"/>
                  </a:ext>
                </a:extLst>
              </a:tr>
              <a:tr h="475569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Servizio Civile Digitale 2024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63930892"/>
                  </a:ext>
                </a:extLst>
              </a:tr>
              <a:tr h="243820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154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329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50799824"/>
                  </a:ext>
                </a:extLst>
              </a:tr>
            </a:tbl>
          </a:graphicData>
        </a:graphic>
      </p:graphicFrame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D4FC224A-0FF5-4984-74A0-9CB8BDDA3E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4788278"/>
              </p:ext>
            </p:extLst>
          </p:nvPr>
        </p:nvGraphicFramePr>
        <p:xfrm>
          <a:off x="6312416" y="5083761"/>
          <a:ext cx="4128654" cy="1082021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4128654">
                  <a:extLst>
                    <a:ext uri="{9D8B030D-6E8A-4147-A177-3AD203B41FA5}">
                      <a16:colId xmlns:a16="http://schemas.microsoft.com/office/drawing/2014/main" val="1227154840"/>
                    </a:ext>
                  </a:extLst>
                </a:gridCol>
              </a:tblGrid>
              <a:tr h="165307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Prossimi subentri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85175888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febbraio 2025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28500603"/>
                  </a:ext>
                </a:extLst>
              </a:tr>
              <a:tr h="208992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 febbraio 2025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71368186"/>
                  </a:ext>
                </a:extLst>
              </a:tr>
              <a:tr h="347249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marzo 2025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505496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36872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7C5893-C5B7-2E6E-323D-3B7E39C2D1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3">
            <a:extLst>
              <a:ext uri="{FF2B5EF4-FFF2-40B4-BE49-F238E27FC236}">
                <a16:creationId xmlns:a16="http://schemas.microsoft.com/office/drawing/2014/main" id="{CCA09760-4F35-D2A5-698C-E55439E13614}"/>
              </a:ext>
            </a:extLst>
          </p:cNvPr>
          <p:cNvSpPr txBox="1"/>
          <p:nvPr/>
        </p:nvSpPr>
        <p:spPr>
          <a:xfrm>
            <a:off x="266699" y="275942"/>
            <a:ext cx="11658601" cy="58477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it-IT" sz="3200" b="1" dirty="0">
                <a:latin typeface="Neue Haas Grotesk Text Pro Medi"/>
                <a:ea typeface="+mj-ea"/>
                <a:cs typeface="+mj-cs"/>
              </a:rPr>
              <a:t>Monitoraggio avvii in servizio 2/2 </a:t>
            </a:r>
            <a:endParaRPr lang="it-IT" sz="3200" b="1" dirty="0">
              <a:latin typeface="Neue Haas Grotesk Text Pro Medi"/>
              <a:ea typeface="Calibri"/>
              <a:cs typeface="Calibri"/>
            </a:endParaRPr>
          </a:p>
        </p:txBody>
      </p:sp>
      <p:pic>
        <p:nvPicPr>
          <p:cNvPr id="10" name="Immagine 20" descr="LOGOSCU.jpg">
            <a:extLst>
              <a:ext uri="{FF2B5EF4-FFF2-40B4-BE49-F238E27FC236}">
                <a16:creationId xmlns:a16="http://schemas.microsoft.com/office/drawing/2014/main" id="{5A47E758-8B55-C67D-018E-B55D49D7A1E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 l="10288" r="-2191"/>
          <a:stretch>
            <a:fillRect/>
          </a:stretch>
        </p:blipFill>
        <p:spPr>
          <a:xfrm>
            <a:off x="9342200" y="6253442"/>
            <a:ext cx="2408831" cy="553297"/>
          </a:xfrm>
          <a:prstGeom prst="rect">
            <a:avLst/>
          </a:prstGeom>
          <a:ln>
            <a:noFill/>
          </a:ln>
        </p:spPr>
      </p:pic>
      <p:sp>
        <p:nvSpPr>
          <p:cNvPr id="12" name="Slide Number Placeholder 1">
            <a:extLst>
              <a:ext uri="{FF2B5EF4-FFF2-40B4-BE49-F238E27FC236}">
                <a16:creationId xmlns:a16="http://schemas.microsoft.com/office/drawing/2014/main" id="{883CB929-D386-64EC-C763-8056FCF1A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00335" y="6353954"/>
            <a:ext cx="1971207" cy="365125"/>
          </a:xfrm>
        </p:spPr>
        <p:txBody>
          <a:bodyPr/>
          <a:lstStyle/>
          <a:p>
            <a:fld id="{AF04ACC2-C371-4FC0-AD2A-7D367D19805F}" type="slidenum">
              <a:rPr lang="it-IT" sz="1800" dirty="0" smtClean="0">
                <a:solidFill>
                  <a:schemeClr val="tx1"/>
                </a:solidFill>
              </a:rPr>
              <a:pPr/>
              <a:t>8</a:t>
            </a:fld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4" name="CasellaDiTesto 8">
            <a:extLst>
              <a:ext uri="{FF2B5EF4-FFF2-40B4-BE49-F238E27FC236}">
                <a16:creationId xmlns:a16="http://schemas.microsoft.com/office/drawing/2014/main" id="{3A8F8F1B-2869-CF52-B70D-439B1B1E1AB4}"/>
              </a:ext>
            </a:extLst>
          </p:cNvPr>
          <p:cNvSpPr txBox="1"/>
          <p:nvPr/>
        </p:nvSpPr>
        <p:spPr>
          <a:xfrm>
            <a:off x="1304824" y="6414785"/>
            <a:ext cx="7473569" cy="27699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it-IT" sz="1200" b="1" dirty="0">
                <a:latin typeface="+mj-lt"/>
                <a:cs typeface="Calibri"/>
              </a:rPr>
              <a:t>Elaborazione dati del Dipartimento per le Politiche giovanili e il SCU agg. 31 gennaio 2025</a:t>
            </a:r>
            <a:endParaRPr lang="en-US" sz="1200" dirty="0">
              <a:ea typeface="Calibri"/>
              <a:cs typeface="Calibri"/>
            </a:endParaRPr>
          </a:p>
        </p:txBody>
      </p:sp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80CE8921-1C2B-2362-B927-9CC5BB3D2F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37568"/>
              </p:ext>
            </p:extLst>
          </p:nvPr>
        </p:nvGraphicFramePr>
        <p:xfrm>
          <a:off x="4056994" y="1466193"/>
          <a:ext cx="4423744" cy="3151874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3206568">
                  <a:extLst>
                    <a:ext uri="{9D8B030D-6E8A-4147-A177-3AD203B41FA5}">
                      <a16:colId xmlns:a16="http://schemas.microsoft.com/office/drawing/2014/main" val="1636584583"/>
                    </a:ext>
                  </a:extLst>
                </a:gridCol>
                <a:gridCol w="1217176">
                  <a:extLst>
                    <a:ext uri="{9D8B030D-6E8A-4147-A177-3AD203B41FA5}">
                      <a16:colId xmlns:a16="http://schemas.microsoft.com/office/drawing/2014/main" val="1694821785"/>
                    </a:ext>
                  </a:extLst>
                </a:gridCol>
              </a:tblGrid>
              <a:tr h="28228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Settore Progetto</a:t>
                      </a:r>
                      <a:endParaRPr lang="it-IT" sz="12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 OV</a:t>
                      </a:r>
                      <a:endParaRPr lang="it-IT" sz="12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41751330"/>
                  </a:ext>
                </a:extLst>
              </a:tr>
              <a:tr h="46629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Agricoltura in zona di montagna, agricoltura sociale e biodiversità</a:t>
                      </a:r>
                      <a:endParaRPr lang="it-IT" sz="12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</a:t>
                      </a:r>
                      <a:endParaRPr lang="it-IT" sz="12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20301724"/>
                  </a:ext>
                </a:extLst>
              </a:tr>
              <a:tr h="31086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Assistenza</a:t>
                      </a:r>
                      <a:endParaRPr lang="it-IT" sz="12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1.032</a:t>
                      </a:r>
                      <a:endParaRPr lang="it-IT" sz="12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25853466"/>
                  </a:ext>
                </a:extLst>
              </a:tr>
              <a:tr h="69353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Educazione e promozione culturale, paesaggistica, ambientale, del turismo sostenibile e sociale e dello sport</a:t>
                      </a:r>
                      <a:endParaRPr lang="it-IT" sz="12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3.148</a:t>
                      </a:r>
                      <a:endParaRPr lang="it-IT" sz="12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18740094"/>
                  </a:ext>
                </a:extLst>
              </a:tr>
              <a:tr h="46629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Patrimonio ambientale e riqualificazione urbana</a:t>
                      </a:r>
                      <a:endParaRPr lang="it-IT" sz="12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654</a:t>
                      </a:r>
                      <a:endParaRPr lang="it-IT" sz="12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48213859"/>
                  </a:ext>
                </a:extLst>
              </a:tr>
              <a:tr h="31086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Patrimonio storico, artistico e culturale</a:t>
                      </a:r>
                      <a:endParaRPr lang="it-IT" sz="12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542</a:t>
                      </a:r>
                      <a:endParaRPr lang="it-IT" sz="12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95779628"/>
                  </a:ext>
                </a:extLst>
              </a:tr>
              <a:tr h="31086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Protezione Civile</a:t>
                      </a:r>
                      <a:endParaRPr lang="it-IT" sz="12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183</a:t>
                      </a:r>
                      <a:endParaRPr lang="it-IT" sz="1200" b="0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6689984"/>
                  </a:ext>
                </a:extLst>
              </a:tr>
              <a:tr h="31086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 avvii e subentri</a:t>
                      </a:r>
                      <a:endParaRPr lang="it-IT" sz="12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5.601</a:t>
                      </a:r>
                      <a:endParaRPr lang="it-IT" sz="1200" b="1" i="0" u="none" strike="noStrike" dirty="0">
                        <a:solidFill>
                          <a:srgbClr val="33333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434241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0068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61B1E6-1F34-3AF6-643A-D79A201EEB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F4F7E240-EFE6-1020-4147-0E122AA7E780}"/>
              </a:ext>
            </a:extLst>
          </p:cNvPr>
          <p:cNvSpPr/>
          <p:nvPr/>
        </p:nvSpPr>
        <p:spPr>
          <a:xfrm>
            <a:off x="2260526" y="368846"/>
            <a:ext cx="7776864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endParaRPr lang="it-IT" sz="3200" b="1" dirty="0">
              <a:latin typeface="Neue Haas Grotesk Text Pro Medi" pitchFamily="34" charset="0"/>
            </a:endParaRPr>
          </a:p>
        </p:txBody>
      </p:sp>
      <p:pic>
        <p:nvPicPr>
          <p:cNvPr id="3" name="Immagine 20" descr="LOGOSCU.jpg">
            <a:extLst>
              <a:ext uri="{FF2B5EF4-FFF2-40B4-BE49-F238E27FC236}">
                <a16:creationId xmlns:a16="http://schemas.microsoft.com/office/drawing/2014/main" id="{FC94FD6B-2FAF-DE61-8385-D1A420D8ACC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 l="10288" r="-2191"/>
          <a:stretch>
            <a:fillRect/>
          </a:stretch>
        </p:blipFill>
        <p:spPr>
          <a:xfrm>
            <a:off x="9342200" y="6253442"/>
            <a:ext cx="2408831" cy="553297"/>
          </a:xfrm>
          <a:prstGeom prst="rect">
            <a:avLst/>
          </a:prstGeom>
          <a:ln>
            <a:noFill/>
          </a:ln>
        </p:spPr>
      </p:pic>
      <p:sp>
        <p:nvSpPr>
          <p:cNvPr id="6" name="Slide Number Placeholder 1">
            <a:extLst>
              <a:ext uri="{FF2B5EF4-FFF2-40B4-BE49-F238E27FC236}">
                <a16:creationId xmlns:a16="http://schemas.microsoft.com/office/drawing/2014/main" id="{4A75FDEF-4BAA-6A9F-FC58-EB029A0C9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00335" y="6353954"/>
            <a:ext cx="1971207" cy="365125"/>
          </a:xfrm>
        </p:spPr>
        <p:txBody>
          <a:bodyPr/>
          <a:lstStyle/>
          <a:p>
            <a:fld id="{AF04ACC2-C371-4FC0-AD2A-7D367D19805F}" type="slidenum">
              <a:rPr lang="it-IT" sz="1800" dirty="0" smtClean="0">
                <a:solidFill>
                  <a:schemeClr val="tx1"/>
                </a:solidFill>
              </a:rPr>
              <a:pPr/>
              <a:t>9</a:t>
            </a:fld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246FC309-6304-515D-AE79-6E58BAB97172}"/>
              </a:ext>
            </a:extLst>
          </p:cNvPr>
          <p:cNvSpPr txBox="1"/>
          <p:nvPr/>
        </p:nvSpPr>
        <p:spPr>
          <a:xfrm>
            <a:off x="960247" y="250212"/>
            <a:ext cx="10125691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it-IT" sz="3200" b="1" dirty="0">
                <a:latin typeface="Neue Haas Grotesk Text Pro Medi"/>
              </a:rPr>
              <a:t>Bando ordinario 2024</a:t>
            </a:r>
            <a:endParaRPr lang="en-US" sz="3200" b="1" dirty="0">
              <a:latin typeface="Neue Haas Grotesk Text Pro Medi"/>
            </a:endParaRPr>
          </a:p>
        </p:txBody>
      </p:sp>
      <p:sp>
        <p:nvSpPr>
          <p:cNvPr id="4" name="CasellaDiTesto 8">
            <a:extLst>
              <a:ext uri="{FF2B5EF4-FFF2-40B4-BE49-F238E27FC236}">
                <a16:creationId xmlns:a16="http://schemas.microsoft.com/office/drawing/2014/main" id="{44536C16-A40C-3FAE-341C-E9DEB2532D2A}"/>
              </a:ext>
            </a:extLst>
          </p:cNvPr>
          <p:cNvSpPr txBox="1"/>
          <p:nvPr/>
        </p:nvSpPr>
        <p:spPr>
          <a:xfrm>
            <a:off x="1304824" y="6414785"/>
            <a:ext cx="7473569" cy="27699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it-IT" sz="1200" b="1" dirty="0">
                <a:latin typeface="+mj-lt"/>
                <a:cs typeface="Calibri"/>
              </a:rPr>
              <a:t>Elaborazione dati del Dipartimento per le Politiche giovanili e il SCU agg. 6 febbraio 2025</a:t>
            </a:r>
            <a:endParaRPr lang="en-US" sz="1200" dirty="0">
              <a:ea typeface="Calibri"/>
              <a:cs typeface="Calibri"/>
            </a:endParaRP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04D8DDE5-979E-D41F-BE39-00B7FBF8EC67}"/>
              </a:ext>
            </a:extLst>
          </p:cNvPr>
          <p:cNvSpPr/>
          <p:nvPr/>
        </p:nvSpPr>
        <p:spPr>
          <a:xfrm>
            <a:off x="687539" y="953621"/>
            <a:ext cx="10671105" cy="92333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it-IT" dirty="0">
                <a:solidFill>
                  <a:srgbClr val="19191A"/>
                </a:solidFill>
                <a:latin typeface="Aptos Display"/>
              </a:rPr>
              <a:t>Domande inserite a sistema: circa 130 mila </a:t>
            </a:r>
          </a:p>
          <a:p>
            <a:pPr marL="285750" indent="-285750" algn="just">
              <a:buFontTx/>
              <a:buChar char="-"/>
            </a:pPr>
            <a:r>
              <a:rPr lang="it-IT" dirty="0">
                <a:solidFill>
                  <a:srgbClr val="19191A"/>
                </a:solidFill>
                <a:latin typeface="Aptos Display"/>
              </a:rPr>
              <a:t>Domande effettivamente presentate: circa 59 mila</a:t>
            </a:r>
          </a:p>
          <a:p>
            <a:pPr algn="just"/>
            <a:endParaRPr lang="it-IT" dirty="0">
              <a:solidFill>
                <a:srgbClr val="19191A"/>
              </a:solidFill>
              <a:latin typeface="Aptos Display"/>
              <a:ea typeface="Calibri"/>
              <a:cs typeface="Calibri"/>
            </a:endParaRPr>
          </a:p>
        </p:txBody>
      </p:sp>
      <p:graphicFrame>
        <p:nvGraphicFramePr>
          <p:cNvPr id="7" name="Grafico 6">
            <a:extLst>
              <a:ext uri="{FF2B5EF4-FFF2-40B4-BE49-F238E27FC236}">
                <a16:creationId xmlns:a16="http://schemas.microsoft.com/office/drawing/2014/main" id="{C5D2BC0A-7956-4D8B-B494-1BCEEB1EB7F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5268801"/>
              </p:ext>
            </p:extLst>
          </p:nvPr>
        </p:nvGraphicFramePr>
        <p:xfrm>
          <a:off x="833356" y="1828801"/>
          <a:ext cx="10026540" cy="44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873029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FD74CCD8336F84FB8A746D983A5AF01" ma:contentTypeVersion="14" ma:contentTypeDescription="Creare un nuovo documento." ma:contentTypeScope="" ma:versionID="58204738b4f88301d4bdc4746f966de8">
  <xsd:schema xmlns:xsd="http://www.w3.org/2001/XMLSchema" xmlns:xs="http://www.w3.org/2001/XMLSchema" xmlns:p="http://schemas.microsoft.com/office/2006/metadata/properties" xmlns:ns2="5f2d7478-10da-453c-a348-53e3545252c0" xmlns:ns3="42a8111e-54bb-45a0-8aab-932787865a54" targetNamespace="http://schemas.microsoft.com/office/2006/metadata/properties" ma:root="true" ma:fieldsID="7cf44c9ae11fb67bb94d21f2cc9fead6" ns2:_="" ns3:_="">
    <xsd:import namespace="5f2d7478-10da-453c-a348-53e3545252c0"/>
    <xsd:import namespace="42a8111e-54bb-45a0-8aab-932787865a5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2d7478-10da-453c-a348-53e3545252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Tag immagine" ma:readOnly="false" ma:fieldId="{5cf76f15-5ced-4ddc-b409-7134ff3c332f}" ma:taxonomyMulti="true" ma:sspId="5cef147c-0240-47bf-9996-b7454b3232d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a8111e-54bb-45a0-8aab-932787865a5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076acef4-04d6-4508-8ca0-bf3ca178a4e0}" ma:internalName="TaxCatchAll" ma:showField="CatchAllData" ma:web="42a8111e-54bb-45a0-8aab-932787865a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2a8111e-54bb-45a0-8aab-932787865a54" xsi:nil="true"/>
    <lcf76f155ced4ddcb4097134ff3c332f xmlns="5f2d7478-10da-453c-a348-53e3545252c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546DDAC-34DE-4B43-AF43-D79B70063372}">
  <ds:schemaRefs>
    <ds:schemaRef ds:uri="42a8111e-54bb-45a0-8aab-932787865a54"/>
    <ds:schemaRef ds:uri="5f2d7478-10da-453c-a348-53e3545252c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0DA70AC-024C-402B-812B-6AB568A351F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85CB8D4-7BC3-43DE-9763-0F8DCE26DE50}">
  <ds:schemaRefs>
    <ds:schemaRef ds:uri="42a8111e-54bb-45a0-8aab-932787865a54"/>
    <ds:schemaRef ds:uri="5f2d7478-10da-453c-a348-53e3545252c0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1035</TotalTime>
  <Words>809</Words>
  <Application>Microsoft Office PowerPoint</Application>
  <PresentationFormat>Widescreen</PresentationFormat>
  <Paragraphs>235</Paragraphs>
  <Slides>10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6" baseType="lpstr">
      <vt:lpstr>Aptos Display</vt:lpstr>
      <vt:lpstr>Arial</vt:lpstr>
      <vt:lpstr>Calibri</vt:lpstr>
      <vt:lpstr>Neue Haas Grotesk Text Pro Medi</vt:lpstr>
      <vt:lpstr>Wingdings</vt:lpstr>
      <vt:lpstr>Tema di Office</vt:lpstr>
      <vt:lpstr> Aggiornamento dati avvisi e bandi SCU 2024 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tsalvati</dc:creator>
  <cp:lastModifiedBy>Massoli Laura</cp:lastModifiedBy>
  <cp:revision>33</cp:revision>
  <cp:lastPrinted>2023-09-16T18:20:37Z</cp:lastPrinted>
  <dcterms:created xsi:type="dcterms:W3CDTF">2023-04-24T15:07:32Z</dcterms:created>
  <dcterms:modified xsi:type="dcterms:W3CDTF">2025-02-06T09:32:42Z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097a60d-5525-435b-8989-8eb48ac0c8cd_Enabled">
    <vt:lpwstr>true</vt:lpwstr>
  </property>
  <property fmtid="{D5CDD505-2E9C-101B-9397-08002B2CF9AE}" pid="3" name="MSIP_Label_5097a60d-5525-435b-8989-8eb48ac0c8cd_SetDate">
    <vt:lpwstr>2023-09-15T12:27:41Z</vt:lpwstr>
  </property>
  <property fmtid="{D5CDD505-2E9C-101B-9397-08002B2CF9AE}" pid="4" name="MSIP_Label_5097a60d-5525-435b-8989-8eb48ac0c8cd_Method">
    <vt:lpwstr>Standard</vt:lpwstr>
  </property>
  <property fmtid="{D5CDD505-2E9C-101B-9397-08002B2CF9AE}" pid="5" name="MSIP_Label_5097a60d-5525-435b-8989-8eb48ac0c8cd_Name">
    <vt:lpwstr>defa4170-0d19-0005-0004-bc88714345d2</vt:lpwstr>
  </property>
  <property fmtid="{D5CDD505-2E9C-101B-9397-08002B2CF9AE}" pid="6" name="MSIP_Label_5097a60d-5525-435b-8989-8eb48ac0c8cd_SiteId">
    <vt:lpwstr>3e90938b-8b27-4762-b4e8-006a8127a119</vt:lpwstr>
  </property>
  <property fmtid="{D5CDD505-2E9C-101B-9397-08002B2CF9AE}" pid="7" name="MSIP_Label_5097a60d-5525-435b-8989-8eb48ac0c8cd_ActionId">
    <vt:lpwstr>4363852c-176e-4ee6-9527-793d854af270</vt:lpwstr>
  </property>
  <property fmtid="{D5CDD505-2E9C-101B-9397-08002B2CF9AE}" pid="8" name="MSIP_Label_5097a60d-5525-435b-8989-8eb48ac0c8cd_ContentBits">
    <vt:lpwstr>0</vt:lpwstr>
  </property>
  <property fmtid="{D5CDD505-2E9C-101B-9397-08002B2CF9AE}" pid="9" name="ContentTypeId">
    <vt:lpwstr>0x0101005FD74CCD8336F84FB8A746D983A5AF01</vt:lpwstr>
  </property>
  <property fmtid="{D5CDD505-2E9C-101B-9397-08002B2CF9AE}" pid="10" name="MediaServiceImageTags">
    <vt:lpwstr/>
  </property>
</Properties>
</file>