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orino Lorenzo" userId="9ee08e4e-fc1a-42cf-a3e2-e4bb2f551746" providerId="ADAL" clId="{6AB6AD69-47E4-4D87-A5B5-2D430834CD47}"/>
    <pc:docChg chg="modSld">
      <pc:chgData name="Maiorino Lorenzo" userId="9ee08e4e-fc1a-42cf-a3e2-e4bb2f551746" providerId="ADAL" clId="{6AB6AD69-47E4-4D87-A5B5-2D430834CD47}" dt="2026-05-13T08:33:54.157" v="0" actId="6549"/>
      <pc:docMkLst>
        <pc:docMk/>
      </pc:docMkLst>
      <pc:sldChg chg="modSp mod">
        <pc:chgData name="Maiorino Lorenzo" userId="9ee08e4e-fc1a-42cf-a3e2-e4bb2f551746" providerId="ADAL" clId="{6AB6AD69-47E4-4D87-A5B5-2D430834CD47}" dt="2026-05-13T08:33:54.157" v="0" actId="6549"/>
        <pc:sldMkLst>
          <pc:docMk/>
          <pc:sldMk cId="0" sldId="263"/>
        </pc:sldMkLst>
        <pc:spChg chg="mod">
          <ac:chgData name="Maiorino Lorenzo" userId="9ee08e4e-fc1a-42cf-a3e2-e4bb2f551746" providerId="ADAL" clId="{6AB6AD69-47E4-4D87-A5B5-2D430834CD47}" dt="2026-05-13T08:33:54.157" v="0" actId="6549"/>
          <ac:spMkLst>
            <pc:docMk/>
            <pc:sldMk cId="0" sldId="263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874519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400" b="1" noProof="0" dirty="0">
                <a:solidFill>
                  <a:srgbClr val="0D4D65"/>
                </a:solidFill>
                <a:latin typeface="Arial"/>
              </a:rPr>
              <a:t>Circolare avvii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697480"/>
            <a:ext cx="996696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200" i="0" noProof="0" dirty="0">
                <a:solidFill>
                  <a:srgbClr val="000000"/>
                </a:solidFill>
                <a:latin typeface="Arial"/>
              </a:rPr>
              <a:t>Conferme dell’impianto, contratto digitale e innovazioni procedurali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3703320"/>
            <a:ext cx="996696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000" i="1" noProof="0" dirty="0">
                <a:solidFill>
                  <a:srgbClr val="000000"/>
                </a:solidFill>
                <a:latin typeface="Arial"/>
              </a:rPr>
              <a:t>Consulta Nazionale per il Servizio Civile Universale
13 maggio 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5166360"/>
            <a:ext cx="80924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700" b="0" i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900" b="1" noProof="0" dirty="0">
                <a:solidFill>
                  <a:srgbClr val="0D4D65"/>
                </a:solidFill>
                <a:latin typeface="Arial"/>
              </a:rPr>
              <a:t>Innovazione 4 - Allineamento alla disciplina dei programmi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5840" y="1993392"/>
            <a:ext cx="10149840" cy="82296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2000" b="1" noProof="0" dirty="0">
                <a:solidFill>
                  <a:srgbClr val="000000"/>
                </a:solidFill>
                <a:latin typeface="Arial"/>
              </a:rPr>
              <a:t>Espunzione di tutti i riferimenti alla coprogettazione, non più consentita dalla Circolare sulla presentazione dei programmi di intervento del marzo 2025.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0120" y="3154680"/>
            <a:ext cx="4937760" cy="201168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Obiettivo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rendere la Circolare avvii coerente con il nuovo quadro procedurale di presentazione dei programmi;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evitare richiami a istituti non più utilizzabili;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rafforzare la chiarezza del testo per gli enti.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3640" y="3154680"/>
            <a:ext cx="4937760" cy="201168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Effetto sul testo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riduzione dei possibili dubbi interpretativi;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coerenza tra fase di programmazione, fase di selezione e fase di avvio in servizio.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100" b="1" noProof="0" dirty="0">
                <a:solidFill>
                  <a:srgbClr val="0D4D65"/>
                </a:solidFill>
                <a:latin typeface="Arial"/>
              </a:rPr>
              <a:t>Conferme e innovazioni in sintesi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02123"/>
              </p:ext>
            </p:extLst>
          </p:nvPr>
        </p:nvGraphicFramePr>
        <p:xfrm>
          <a:off x="594360" y="2057400"/>
          <a:ext cx="110185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4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Ambito</a:t>
                      </a:r>
                    </a:p>
                  </a:txBody>
                  <a:tcPr marL="54864" marR="54864" marT="36576" marB="36576">
                    <a:solidFill>
                      <a:srgbClr val="0D4D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Conferma</a:t>
                      </a:r>
                    </a:p>
                  </a:txBody>
                  <a:tcPr marL="54864" marR="54864" marT="36576" marB="36576">
                    <a:solidFill>
                      <a:srgbClr val="0D4D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Innovazione 2026</a:t>
                      </a:r>
                    </a:p>
                  </a:txBody>
                  <a:tcPr marL="54864" marR="54864" marT="36576" marB="36576">
                    <a:solidFill>
                      <a:srgbClr val="0D4D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defRPr sz="1320" b="1">
                          <a:solidFill>
                            <a:srgbClr val="0D4D65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Impianto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Conferma della struttura già introdotta dalle precedenti Circolari avvii.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Razionalizzazione dei passaggi per maggiore efficacia ed efficienza.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defRPr sz="1320" b="1">
                          <a:solidFill>
                            <a:srgbClr val="0D4D65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Contratto digitale</a:t>
                      </a:r>
                    </a:p>
                  </a:txBody>
                  <a:tcPr marL="73152" marR="73152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Firma digitale tramite App IO / Firma con IO e casi analogici solo residuali.</a:t>
                      </a:r>
                    </a:p>
                  </a:txBody>
                  <a:tcPr marL="73152" marR="73152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Migliore presidio dei passaggi critici e dei firmatari.</a:t>
                      </a:r>
                    </a:p>
                  </a:txBody>
                  <a:tcPr marL="73152" marR="73152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defRPr sz="1320" b="1">
                          <a:solidFill>
                            <a:srgbClr val="0D4D65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Firmatari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Centralità dell’attestazione di inizio servizio da parte dell’ente.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Termine unico: settimo giorno del mese successivo all’avvio.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defRPr sz="1320" b="1">
                          <a:solidFill>
                            <a:srgbClr val="0D4D65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Graduatorie</a:t>
                      </a:r>
                    </a:p>
                  </a:txBody>
                  <a:tcPr marL="73152" marR="73152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Validazione degli esiti selettivi quale presupposto dell’avvio.</a:t>
                      </a:r>
                    </a:p>
                  </a:txBody>
                  <a:tcPr marL="73152" marR="73152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Stop a graduatorie parziali nello stesso programma.</a:t>
                      </a:r>
                    </a:p>
                  </a:txBody>
                  <a:tcPr marL="73152" marR="73152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defRPr sz="1320" b="1">
                          <a:solidFill>
                            <a:srgbClr val="0D4D65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Testo della Circolare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Coerenza con la disciplina vigente del SCU.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60" b="0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it-IT" noProof="0" dirty="0"/>
                        <a:t>Espunzione dei riferimenti alla coprogettazione.</a:t>
                      </a:r>
                    </a:p>
                  </a:txBody>
                  <a:tcPr marL="73152" marR="73152">
                    <a:solidFill>
                      <a:srgbClr val="F7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063240"/>
            <a:ext cx="8183879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noProof="0" dirty="0">
                <a:solidFill>
                  <a:srgbClr val="0D4D65"/>
                </a:solidFill>
                <a:latin typeface="Arial"/>
              </a:rPr>
              <a:t>Grazie per l’attenzione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2AEEBAC-79B9-00B4-A817-3A468CF1E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0511" r="6737" b="19519"/>
          <a:stretch/>
        </p:blipFill>
        <p:spPr bwMode="auto">
          <a:xfrm>
            <a:off x="-1" y="926527"/>
            <a:ext cx="12569867" cy="593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100" b="1" noProof="0" dirty="0">
                <a:solidFill>
                  <a:srgbClr val="0D4D65"/>
                </a:solidFill>
                <a:latin typeface="Arial"/>
              </a:rPr>
              <a:t>Struttura della presentazione</a:t>
            </a:r>
          </a:p>
        </p:txBody>
      </p:sp>
      <p:sp>
        <p:nvSpPr>
          <p:cNvPr id="6" name="Oval 5"/>
          <p:cNvSpPr/>
          <p:nvPr/>
        </p:nvSpPr>
        <p:spPr>
          <a:xfrm>
            <a:off x="2194560" y="2240280"/>
            <a:ext cx="502920" cy="502920"/>
          </a:xfrm>
          <a:prstGeom prst="ellipse">
            <a:avLst/>
          </a:prstGeom>
          <a:solidFill>
            <a:srgbClr val="2072B2"/>
          </a:solidFill>
          <a:ln>
            <a:solidFill>
              <a:srgbClr val="2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noProof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2880360"/>
            <a:ext cx="3337560" cy="196596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1700" b="0" noProof="0" dirty="0">
                <a:solidFill>
                  <a:srgbClr val="000000"/>
                </a:solidFill>
                <a:latin typeface="Arial"/>
              </a:rPr>
              <a:t>Conferma dell’impianto
Continuità con le precedenti Circolari avvii: ruoli, adempimenti e presidi procedurali.</a:t>
            </a:r>
          </a:p>
        </p:txBody>
      </p:sp>
      <p:sp>
        <p:nvSpPr>
          <p:cNvPr id="8" name="Oval 7"/>
          <p:cNvSpPr/>
          <p:nvPr/>
        </p:nvSpPr>
        <p:spPr>
          <a:xfrm>
            <a:off x="5989320" y="2240280"/>
            <a:ext cx="502920" cy="502920"/>
          </a:xfrm>
          <a:prstGeom prst="ellipse">
            <a:avLst/>
          </a:prstGeom>
          <a:solidFill>
            <a:srgbClr val="2072B2"/>
          </a:solidFill>
          <a:ln>
            <a:solidFill>
              <a:srgbClr val="2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noProof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80560" y="2880360"/>
            <a:ext cx="3337560" cy="196596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1700" b="0" noProof="0" dirty="0">
                <a:solidFill>
                  <a:srgbClr val="000000"/>
                </a:solidFill>
                <a:latin typeface="Arial"/>
              </a:rPr>
              <a:t>Contratto digitale SCU
Conferma della sottoscrizione digitale e richiamo dei passaggi di maggiore rilievo operativo.</a:t>
            </a:r>
          </a:p>
        </p:txBody>
      </p:sp>
      <p:sp>
        <p:nvSpPr>
          <p:cNvPr id="10" name="Oval 9"/>
          <p:cNvSpPr/>
          <p:nvPr/>
        </p:nvSpPr>
        <p:spPr>
          <a:xfrm>
            <a:off x="9784080" y="2240280"/>
            <a:ext cx="502920" cy="502920"/>
          </a:xfrm>
          <a:prstGeom prst="ellipse">
            <a:avLst/>
          </a:prstGeom>
          <a:solidFill>
            <a:srgbClr val="2072B2"/>
          </a:solidFill>
          <a:ln>
            <a:solidFill>
              <a:srgbClr val="2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noProof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75320" y="2880360"/>
            <a:ext cx="3337560" cy="196596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1700" b="0" noProof="0" dirty="0">
                <a:solidFill>
                  <a:srgbClr val="000000"/>
                </a:solidFill>
                <a:latin typeface="Arial"/>
              </a:rPr>
              <a:t>Innovazioni 2026
Termine unico firmatari, graduatorie, regolarizzazione delle situazioni bloccanti, superamento dei riferimenti alla coprogettazione.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000" b="1" noProof="0" dirty="0">
                <a:solidFill>
                  <a:srgbClr val="0D4D65"/>
                </a:solidFill>
                <a:latin typeface="Arial"/>
              </a:rPr>
              <a:t>Conferma dell’impianto già introdotto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103327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0" i="0" noProof="0" dirty="0">
                <a:solidFill>
                  <a:srgbClr val="000000"/>
                </a:solidFill>
                <a:latin typeface="Arial"/>
              </a:rPr>
              <a:t>La Circolare avvii 2026 consolida l’impianto operativo già adottato, mantenendo ferma la logica di semplificazione, tracciabilità e responsabilizzazione degli attori del sistema.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3063240"/>
            <a:ext cx="3474720" cy="2816352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Continuità regolatoria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mantenimento della sequenza degli adempimenti preliminari all’avvio;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richiamo alla disciplina del rapporto di servizio e alla centralità del contratto;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presidio dell’effettiva presentazione in servizio e dell’attestazione di inizio attività.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3400" y="3063239"/>
            <a:ext cx="3474720" cy="2688631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Continuità amministrativa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ruoli confermati per Dipartimento, enti titolari, enti di accoglienza e operatori volontari;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utilizzo dei sistemi informativi dipartimentali per la gestione dei flussi;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riduzione degli adempimenti ridondanti e maggiore uniformità applicativa.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01000" y="3063240"/>
            <a:ext cx="3474720" cy="268863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Continuità digitale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firma digitale del contratto SCU quale modalità ordinaria di sottoscrizione;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canale App IO / Firma con IO per la sottoscrizione e l’attestazione;</a:t>
            </a:r>
          </a:p>
          <a:p>
            <a:pPr>
              <a:buChar char="•"/>
              <a:defRPr sz="15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casi residuali analogici limitati alle sole impossibilità tecniche comprovate.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100" b="1" noProof="0" dirty="0">
                <a:solidFill>
                  <a:srgbClr val="0D4D65"/>
                </a:solidFill>
                <a:latin typeface="Arial"/>
              </a:rPr>
              <a:t>Contratto digitale SCU: modello confermato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2148840"/>
            <a:ext cx="3794760" cy="3035808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Obiettivi del modello digitale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semplificare l’iter di sottoscrizione del contratto;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ridurre tempi, oneri amministrativi e necessità di gestione cartacea;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assicurare tracciabilità, sicurezza e trasparenza del processo.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2148840"/>
            <a:ext cx="3794760" cy="294427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Esperienza 2025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sperimentazione avviata con il Bando ordinario 2024;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utilizzo di App IO / Firma con IO;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14.106 contratti digitali finalizzati nella sperimentazione;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processo risultato stabile, affidabile e correttamente tracciato.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78240" y="2148840"/>
            <a:ext cx="2606040" cy="294427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Evoluzione confermata</a:t>
            </a:r>
          </a:p>
          <a:p>
            <a:pPr>
              <a:buChar char="•"/>
              <a:defRPr sz="1480">
                <a:solidFill>
                  <a:srgbClr val="000000"/>
                </a:solidFill>
                <a:latin typeface="Arial"/>
              </a:defRPr>
            </a:pPr>
            <a:r>
              <a:rPr lang="it-IT" sz="1600" noProof="0" dirty="0"/>
              <a:t>firma digitale come strumento unico e obbligatorio, salvo comprovata impossibilità tecnica;</a:t>
            </a:r>
          </a:p>
          <a:p>
            <a:pPr>
              <a:buChar char="•"/>
              <a:defRPr sz="1480">
                <a:solidFill>
                  <a:srgbClr val="000000"/>
                </a:solidFill>
                <a:latin typeface="Arial"/>
              </a:defRPr>
            </a:pPr>
            <a:r>
              <a:rPr lang="it-IT" sz="1600" noProof="0" dirty="0"/>
              <a:t>applicazione ai bandi successivi.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77789" y="5532120"/>
            <a:ext cx="8412480" cy="68580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1800" b="1" noProof="0" dirty="0">
                <a:solidFill>
                  <a:srgbClr val="000000"/>
                </a:solidFill>
                <a:latin typeface="Arial"/>
              </a:rPr>
              <a:t>La Circolare avvii 2026 non introduce un nuovo modello di firma: consolida e rende pienamente operativo il percorso digitale già avviato.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900" b="1" noProof="0" dirty="0">
                <a:solidFill>
                  <a:srgbClr val="0D4D65"/>
                </a:solidFill>
                <a:latin typeface="Arial"/>
              </a:rPr>
              <a:t>Sottoscrizione digitale: passaggi di maggiore importanza</a:t>
            </a:r>
          </a:p>
        </p:txBody>
      </p:sp>
      <p:sp>
        <p:nvSpPr>
          <p:cNvPr id="6" name="Oval 5"/>
          <p:cNvSpPr/>
          <p:nvPr/>
        </p:nvSpPr>
        <p:spPr>
          <a:xfrm>
            <a:off x="868680" y="1965960"/>
            <a:ext cx="411480" cy="411480"/>
          </a:xfrm>
          <a:prstGeom prst="ellipse">
            <a:avLst/>
          </a:prstGeom>
          <a:solidFill>
            <a:srgbClr val="2072B2"/>
          </a:solidFill>
          <a:ln>
            <a:solidFill>
              <a:srgbClr val="2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noProof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7320" y="1947672"/>
            <a:ext cx="24688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700" b="1" i="0" noProof="0" dirty="0">
                <a:solidFill>
                  <a:srgbClr val="0D4D65"/>
                </a:solidFill>
                <a:latin typeface="Arial"/>
              </a:rPr>
              <a:t>Generazione dei contratti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760" y="1920240"/>
            <a:ext cx="74523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70" b="0" i="0" noProof="0" dirty="0">
                <a:solidFill>
                  <a:srgbClr val="000000"/>
                </a:solidFill>
                <a:latin typeface="Arial"/>
              </a:rPr>
              <a:t>Il Dipartimento genera i contratti SCU sulla base degli esiti delle procedure di selezione e degli avvii programmati.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1074420" y="2377440"/>
            <a:ext cx="0" cy="338328"/>
          </a:xfrm>
          <a:prstGeom prst="line">
            <a:avLst/>
          </a:prstGeom>
          <a:ln w="25400">
            <a:solidFill>
              <a:srgbClr val="BDD7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68680" y="2788920"/>
            <a:ext cx="411480" cy="411480"/>
          </a:xfrm>
          <a:prstGeom prst="ellipse">
            <a:avLst/>
          </a:prstGeom>
          <a:solidFill>
            <a:srgbClr val="2072B2"/>
          </a:solidFill>
          <a:ln>
            <a:solidFill>
              <a:srgbClr val="2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noProof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7320" y="2770632"/>
            <a:ext cx="24688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700" b="1" i="0" noProof="0" dirty="0">
                <a:solidFill>
                  <a:srgbClr val="0D4D65"/>
                </a:solidFill>
                <a:latin typeface="Arial"/>
              </a:rPr>
              <a:t>Firma del Capo Dipartimento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760" y="2743200"/>
            <a:ext cx="74523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70" b="0" i="0" noProof="0" dirty="0">
                <a:solidFill>
                  <a:srgbClr val="000000"/>
                </a:solidFill>
                <a:latin typeface="Arial"/>
              </a:rPr>
              <a:t>Il contratto è predisposto per la firma digitale del Capo Dipartimento prima della trasmissione al giovane.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1074420" y="3200400"/>
            <a:ext cx="0" cy="338327"/>
          </a:xfrm>
          <a:prstGeom prst="line">
            <a:avLst/>
          </a:prstGeom>
          <a:ln w="25400">
            <a:solidFill>
              <a:srgbClr val="BDD7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68680" y="3611880"/>
            <a:ext cx="411480" cy="411480"/>
          </a:xfrm>
          <a:prstGeom prst="ellipse">
            <a:avLst/>
          </a:prstGeom>
          <a:solidFill>
            <a:srgbClr val="2072B2"/>
          </a:solidFill>
          <a:ln>
            <a:solidFill>
              <a:srgbClr val="2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noProof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7320" y="3593592"/>
            <a:ext cx="24688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700" b="1" i="0" noProof="0" dirty="0">
                <a:solidFill>
                  <a:srgbClr val="0D4D65"/>
                </a:solidFill>
                <a:latin typeface="Arial"/>
              </a:rPr>
              <a:t>Trasmissione tramite App IO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4760" y="3566160"/>
            <a:ext cx="74523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70" b="0" i="0" noProof="0" dirty="0">
                <a:solidFill>
                  <a:srgbClr val="000000"/>
                </a:solidFill>
                <a:latin typeface="Arial"/>
              </a:rPr>
              <a:t>Il giovane riceve il contratto tramite App IO / Firma con IO e deve aver installato l’applicazione e abilitato le notifiche.</a:t>
            </a:r>
          </a:p>
        </p:txBody>
      </p:sp>
      <p:cxnSp>
        <p:nvCxnSpPr>
          <p:cNvPr id="17" name="Connector 16"/>
          <p:cNvCxnSpPr/>
          <p:nvPr/>
        </p:nvCxnSpPr>
        <p:spPr>
          <a:xfrm>
            <a:off x="1074420" y="4023360"/>
            <a:ext cx="0" cy="338328"/>
          </a:xfrm>
          <a:prstGeom prst="line">
            <a:avLst/>
          </a:prstGeom>
          <a:ln w="25400">
            <a:solidFill>
              <a:srgbClr val="BDD7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68680" y="4434840"/>
            <a:ext cx="411480" cy="411480"/>
          </a:xfrm>
          <a:prstGeom prst="ellipse">
            <a:avLst/>
          </a:prstGeom>
          <a:solidFill>
            <a:srgbClr val="2072B2"/>
          </a:solidFill>
          <a:ln>
            <a:solidFill>
              <a:srgbClr val="2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noProof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7320" y="4416552"/>
            <a:ext cx="24688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700" b="1" i="0" noProof="0" dirty="0">
                <a:solidFill>
                  <a:srgbClr val="0D4D65"/>
                </a:solidFill>
                <a:latin typeface="Arial"/>
              </a:rPr>
              <a:t>Firma dell’operatore volontario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94760" y="4389120"/>
            <a:ext cx="74523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70" b="0" i="0" noProof="0" dirty="0">
                <a:solidFill>
                  <a:srgbClr val="000000"/>
                </a:solidFill>
                <a:latin typeface="Arial"/>
              </a:rPr>
              <a:t>Il giovane sottoscrive digitalmente il contratto entro il termine indicato, ordinariamente entro il giorno precedente l’avvio.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1074420" y="4846320"/>
            <a:ext cx="0" cy="338328"/>
          </a:xfrm>
          <a:prstGeom prst="line">
            <a:avLst/>
          </a:prstGeom>
          <a:ln w="25400">
            <a:solidFill>
              <a:srgbClr val="BDD7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68680" y="5257800"/>
            <a:ext cx="411480" cy="411480"/>
          </a:xfrm>
          <a:prstGeom prst="ellipse">
            <a:avLst/>
          </a:prstGeom>
          <a:solidFill>
            <a:srgbClr val="2072B2"/>
          </a:solidFill>
          <a:ln>
            <a:solidFill>
              <a:srgbClr val="2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noProof="0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17320" y="5239512"/>
            <a:ext cx="24688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700" b="1" i="0" noProof="0" dirty="0">
                <a:solidFill>
                  <a:srgbClr val="0D4D65"/>
                </a:solidFill>
                <a:latin typeface="Arial"/>
              </a:rPr>
              <a:t>Attestazione dell’inizio servizio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4760" y="5212080"/>
            <a:ext cx="74523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70" b="0" i="0" noProof="0" dirty="0">
                <a:solidFill>
                  <a:srgbClr val="000000"/>
                </a:solidFill>
                <a:latin typeface="Arial"/>
              </a:rPr>
              <a:t>L’ente attesta tramite App IO la data di effettivo inizio del servizio, completando il workflow digitale.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000" b="1" noProof="0" dirty="0">
                <a:solidFill>
                  <a:srgbClr val="0D4D65"/>
                </a:solidFill>
                <a:latin typeface="Arial"/>
              </a:rPr>
              <a:t>Ruoli e adempimenti dei soggetti coinvolti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194560"/>
            <a:ext cx="3429000" cy="246888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Dipartimento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genera i contratti;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appone la firma digitale;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trasmette i contratti ai giovani tramite App IO;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monitora il completamento dei flussi.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89120" y="2194560"/>
            <a:ext cx="3429000" cy="246888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Operatori volontari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scaricano App IO e abilitano le notifiche;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sottoscrivono digitalmente il contratto;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si presentano in servizio muniti di documento di identità.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1000" y="2194560"/>
            <a:ext cx="3429000" cy="246888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Enti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convocano i giovani selezionati;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supportano le procedure strumentali all’avvio;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individuano i firmatari dell’attestazione;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attestano la data di inizio del servizio tramite App IO.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240" y="5020056"/>
            <a:ext cx="10149840" cy="59436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1800" b="1" noProof="0" dirty="0">
                <a:solidFill>
                  <a:srgbClr val="000000"/>
                </a:solidFill>
                <a:latin typeface="Arial"/>
              </a:rPr>
              <a:t>Presidio centrale: l’avvio in servizio deve avvenire previa sottoscrizione del contratto e corretta attestazione della data di inizio.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11ADB66-735D-CA66-5FBF-E6CA6AD951AF}"/>
              </a:ext>
            </a:extLst>
          </p:cNvPr>
          <p:cNvSpPr/>
          <p:nvPr/>
        </p:nvSpPr>
        <p:spPr>
          <a:xfrm>
            <a:off x="731520" y="5792724"/>
            <a:ext cx="10149840" cy="59436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  <a:latin typeface="Arial"/>
              </a:rPr>
              <a:t>Semplificazione 2026: in caso di sottoscrizione digitale del contratto non è necessario caricare sul Sistema Unico la copia della tessera sanitaria dell’OV.</a:t>
            </a:r>
            <a:endParaRPr lang="it-IT" sz="1800" noProof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800" b="1" noProof="0" dirty="0">
                <a:solidFill>
                  <a:srgbClr val="0D4D65"/>
                </a:solidFill>
                <a:latin typeface="Arial"/>
              </a:rPr>
              <a:t>Innovazione 1 - Termine unico per l’indicazione dei firmatari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057400"/>
            <a:ext cx="128016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noProof="0" dirty="0">
                <a:solidFill>
                  <a:srgbClr val="0D4D65"/>
                </a:solidFill>
                <a:latin typeface="Arial"/>
              </a:rPr>
              <a:t>Novità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1874519"/>
            <a:ext cx="9235440" cy="86868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1900" b="1" noProof="0" dirty="0">
                <a:solidFill>
                  <a:srgbClr val="000000"/>
                </a:solidFill>
                <a:latin typeface="Arial"/>
              </a:rPr>
              <a:t>Introduzione di un termine unico per l’indicazione dei firmatari dell’attestazione di inizio del servizio: entro il settimo giorno del mese successivo a quello dell’avvio in servizio.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7240" y="3154680"/>
            <a:ext cx="3429000" cy="2427732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Finalità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applicare una regola uniforme a tutti i bandi;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superare la gestione per scadenze differenziate;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ridurre solleciti e rielaborazioni manuali;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assicurare certezza del termine agli enti.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34840" y="3154680"/>
            <a:ext cx="3429000" cy="237744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Mancato rispetto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i contratti sono restituiti al legale rappresentante;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l’attestazione di inizio servizio resta comunque necessaria;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la responsabilità dell’adempimento torna al livello formale dell’ente titolare.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92440" y="3154679"/>
            <a:ext cx="3429000" cy="2377439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Effetto atteso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maggiore prevedibilità dei flussi;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riduzione dei ritardi nella finalizzazione dei contratti;</a:t>
            </a:r>
          </a:p>
          <a:p>
            <a:pPr>
              <a:buChar char="•"/>
              <a:defRPr sz="162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migliore coordinamento tra enti, giovani e Dipartimento.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3000" b="1" noProof="0" dirty="0">
                <a:solidFill>
                  <a:srgbClr val="0D4D65"/>
                </a:solidFill>
                <a:latin typeface="Arial"/>
              </a:rPr>
              <a:t>Innovazione 2 - Graduatorie e avvii dei progetti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1560" y="1965960"/>
            <a:ext cx="10058400" cy="77724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2000" b="1" noProof="0" dirty="0">
                <a:solidFill>
                  <a:srgbClr val="000000"/>
                </a:solidFill>
                <a:latin typeface="Arial"/>
              </a:rPr>
              <a:t>Eliminazione della possibilità di trasmettere graduatorie parziali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0120" y="3154679"/>
            <a:ext cx="4983480" cy="2427733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Ragione dell’intervento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il nuovo assetto temporale </a:t>
            </a:r>
            <a:r>
              <a:rPr lang="it-IT" noProof="0"/>
              <a:t>del Bando;</a:t>
            </a:r>
            <a:endParaRPr lang="it-IT" noProof="0" dirty="0"/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viene meno l’esigenza di gestire avvii anticipati;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si valorizza l’unitarietà del programma di intervento.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3640" y="3154680"/>
            <a:ext cx="4983480" cy="2427732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900" b="1" noProof="0" dirty="0">
                <a:solidFill>
                  <a:srgbClr val="0D4D65"/>
                </a:solidFill>
                <a:latin typeface="Arial"/>
              </a:rPr>
              <a:t>Effetti amministrativi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minore complessità nella gestione delle graduatorie;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riduzione dei flussi successivi di integrazione e correzione;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maggiore certezza per enti, sedi e operatori volontari;</a:t>
            </a:r>
          </a:p>
          <a:p>
            <a:pPr>
              <a:buChar char="•"/>
              <a:defRPr sz="165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allineamento più efficace tra programma, progetti e avvio in servizio.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_p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6565392"/>
            <a:ext cx="107899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Dipartimento per le Politiche Giovanili e il Servizio Civile Universale - Consulta Nazionale per il Servizio Civile Universale riunione del 13 maggio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280" y="6565392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it-IT" sz="950" b="1" noProof="0" dirty="0">
                <a:solidFill>
                  <a:srgbClr val="6E6E6E"/>
                </a:solidFill>
                <a:latin typeface="Arial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325880"/>
            <a:ext cx="11201400" cy="777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900" b="1" noProof="0" dirty="0">
                <a:solidFill>
                  <a:srgbClr val="0D4D65"/>
                </a:solidFill>
                <a:latin typeface="Arial"/>
              </a:rPr>
              <a:t>Innovazione 3 - Regolarizzazione delle situazioni bloccanti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65960"/>
            <a:ext cx="103327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0" i="0" noProof="0" dirty="0">
                <a:solidFill>
                  <a:srgbClr val="000000"/>
                </a:solidFill>
                <a:latin typeface="Arial"/>
              </a:rPr>
              <a:t>La Circolare introduce un termine per la regolarizzazione, da parte degli enti, delle situazioni che determinano ritardi nelle attività di competenza del Dipartimento, con particolare riferimento alla sovrautilizzazione degli OLP.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3246120"/>
            <a:ext cx="3337560" cy="192024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800" b="1" noProof="0" dirty="0">
                <a:solidFill>
                  <a:srgbClr val="0D4D65"/>
                </a:solidFill>
                <a:latin typeface="Arial"/>
              </a:rPr>
              <a:t>1. Emersione della criticità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L’istruttoria finalizzata all’avio evidenzia situazioni che impediscono o rallentano la conferma della data di avvio richiesta.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80559" y="3246120"/>
            <a:ext cx="3337560" cy="192024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800" b="1" noProof="0" dirty="0">
                <a:solidFill>
                  <a:srgbClr val="0D4D65"/>
                </a:solidFill>
                <a:latin typeface="Arial"/>
              </a:rPr>
              <a:t>2. Termine per la regolarizzazione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L’ente è chiamato a sanare la criticità entro un termine definito, evitando effetti a catena sugli avvii.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83879" y="3246120"/>
            <a:ext cx="3337560" cy="1920240"/>
          </a:xfrm>
          <a:prstGeom prst="roundRect">
            <a:avLst/>
          </a:prstGeom>
          <a:solidFill>
            <a:srgbClr val="F7FAFD"/>
          </a:solidFill>
          <a:ln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09728" bIns="109728" rtlCol="0" anchor="ctr"/>
          <a:lstStyle/>
          <a:p>
            <a:pPr algn="ctr">
              <a:spcAft>
                <a:spcPts val="400"/>
              </a:spcAft>
            </a:pPr>
            <a:r>
              <a:rPr lang="it-IT" sz="1800" b="1" noProof="0" dirty="0">
                <a:solidFill>
                  <a:srgbClr val="0D4D65"/>
                </a:solidFill>
                <a:latin typeface="Arial"/>
              </a:rPr>
              <a:t>3. Ripresa del flusso ordinario</a:t>
            </a:r>
          </a:p>
          <a:p>
            <a:pPr>
              <a:buChar char="•"/>
              <a:defRPr sz="1600">
                <a:solidFill>
                  <a:srgbClr val="000000"/>
                </a:solidFill>
                <a:latin typeface="Arial"/>
              </a:defRPr>
            </a:pPr>
            <a:r>
              <a:rPr lang="it-IT" noProof="0" dirty="0"/>
              <a:t>La regolarizzazione consente al Dipartimento di procedere senza ritardi ulteriori nelle attività di competenza.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51560" y="5532120"/>
            <a:ext cx="10058400" cy="502920"/>
          </a:xfrm>
          <a:prstGeom prst="roundRect">
            <a:avLst/>
          </a:prstGeom>
          <a:solidFill>
            <a:srgbClr val="EBF4FA"/>
          </a:solidFill>
          <a:ln w="12700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lang="it-IT" sz="1650" b="1" noProof="0" dirty="0">
                <a:solidFill>
                  <a:srgbClr val="000000"/>
                </a:solidFill>
                <a:latin typeface="Arial"/>
              </a:rPr>
              <a:t>Logica dell’intervento: favorire rimozione delle anomalie e migliorare l’efficienza complessiva dell’azione amministrativa.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41926E35C3ABD4292458953651D1F6E" ma:contentTypeVersion="16" ma:contentTypeDescription="Creare un nuovo documento." ma:contentTypeScope="" ma:versionID="729d75bda6a605bd966e6977826e0ef2">
  <xsd:schema xmlns:xsd="http://www.w3.org/2001/XMLSchema" xmlns:xs="http://www.w3.org/2001/XMLSchema" xmlns:p="http://schemas.microsoft.com/office/2006/metadata/properties" xmlns:ns2="4a856210-64e5-430f-9342-10d3922fcec9" xmlns:ns3="33d22b40-4963-4ec2-bc61-ee1c4e4cb674" targetNamespace="http://schemas.microsoft.com/office/2006/metadata/properties" ma:root="true" ma:fieldsID="8a07f4d67836756810d72b590555dbf2" ns2:_="" ns3:_="">
    <xsd:import namespace="4a856210-64e5-430f-9342-10d3922fcec9"/>
    <xsd:import namespace="33d22b40-4963-4ec2-bc61-ee1c4e4cb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Approver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56210-64e5-430f-9342-10d3922fc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5cef147c-0240-47bf-9996-b7454b323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Approver" ma:index="21" nillable="true" ma:displayName="Approver" ma:format="Dropdown" ma:internalName="Approver">
      <xsd:simpleType>
        <xsd:restriction base="dms:Text">
          <xsd:maxLength value="255"/>
        </xsd:restriction>
      </xsd:simpleType>
    </xsd:element>
    <xsd:element name="_Flow_SignoffStatus" ma:index="22" nillable="true" ma:displayName="Stato consenso" ma:internalName="_x0024_Resources_x003a_core_x002c_Signoff_Status">
      <xsd:simpleType>
        <xsd:restriction base="dms:Text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2b40-4963-4ec2-bc61-ee1c4e4cb67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0171ba7-c806-47ad-98c0-7b8729d914b3}" ma:internalName="TaxCatchAll" ma:showField="CatchAllData" ma:web="33d22b40-4963-4ec2-bc61-ee1c4e4cb6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856210-64e5-430f-9342-10d3922fcec9">
      <Terms xmlns="http://schemas.microsoft.com/office/infopath/2007/PartnerControls"/>
    </lcf76f155ced4ddcb4097134ff3c332f>
    <TaxCatchAll xmlns="33d22b40-4963-4ec2-bc61-ee1c4e4cb674" xsi:nil="true"/>
    <Approver xmlns="4a856210-64e5-430f-9342-10d3922fcec9" xsi:nil="true"/>
    <_Flow_SignoffStatus xmlns="4a856210-64e5-430f-9342-10d3922fcec9" xsi:nil="true"/>
  </documentManagement>
</p:properties>
</file>

<file path=customXml/itemProps1.xml><?xml version="1.0" encoding="utf-8"?>
<ds:datastoreItem xmlns:ds="http://schemas.openxmlformats.org/officeDocument/2006/customXml" ds:itemID="{1C1BB922-49E7-4359-92AF-A9FD62F4FBD7}"/>
</file>

<file path=customXml/itemProps2.xml><?xml version="1.0" encoding="utf-8"?>
<ds:datastoreItem xmlns:ds="http://schemas.openxmlformats.org/officeDocument/2006/customXml" ds:itemID="{E869C379-3169-4587-9EC4-2D1F943377FC}"/>
</file>

<file path=customXml/itemProps3.xml><?xml version="1.0" encoding="utf-8"?>
<ds:datastoreItem xmlns:ds="http://schemas.openxmlformats.org/officeDocument/2006/customXml" ds:itemID="{2D90EC1F-5AB3-4663-B060-426D3789E24B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1409</Words>
  <Application>Microsoft Office PowerPoint</Application>
  <PresentationFormat>Widescreen</PresentationFormat>
  <Paragraphs>161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Michele Preziosi</dc:creator>
  <cp:keywords/>
  <dc:description>generated using python-pptx</dc:description>
  <cp:lastModifiedBy>Maiorino Lorenzo</cp:lastModifiedBy>
  <cp:revision>10</cp:revision>
  <dcterms:created xsi:type="dcterms:W3CDTF">2013-01-27T09:14:16Z</dcterms:created>
  <dcterms:modified xsi:type="dcterms:W3CDTF">2026-05-13T08:34:03Z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2026-05-08T14:12:51Z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250c4f0c-91bb-48da-9c16-11e62e77d8ad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  <property fmtid="{D5CDD505-2E9C-101B-9397-08002B2CF9AE}" pid="10" name="ContentTypeId">
    <vt:lpwstr>0x010100141926E35C3ABD4292458953651D1F6E</vt:lpwstr>
  </property>
</Properties>
</file>