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43" r:id="rId3"/>
    <p:sldId id="359" r:id="rId4"/>
    <p:sldId id="358" r:id="rId5"/>
    <p:sldId id="353" r:id="rId6"/>
    <p:sldId id="352" r:id="rId7"/>
    <p:sldId id="356" r:id="rId8"/>
    <p:sldId id="354" r:id="rId9"/>
    <p:sldId id="355" r:id="rId10"/>
    <p:sldId id="311" r:id="rId11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1F8025-FFB0-EB1E-F1BE-562DE7089D36}" name="MP" initials="MP" userId="MP" providerId="None"/>
  <p188:author id="{03C2E24B-9053-09E7-8104-EC4953F69094}" name="Michele Preziosi" initials="MP" userId="S::m.preziosi@governo.it::b77cb802-f45b-47d1-a6dd-72657ffe5f45" providerId="AD"/>
  <p188:author id="{C18C7175-A813-D0A7-3223-625020F50BB1}" name="Daniele Rosa" initials="DR" userId="S::d.rosa@governo.it::3f643d14-b098-4091-bf2a-da405fb61c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3457" autoAdjust="0"/>
  </p:normalViewPr>
  <p:slideViewPr>
    <p:cSldViewPr snapToGrid="0">
      <p:cViewPr varScale="1">
        <p:scale>
          <a:sx n="111" d="100"/>
          <a:sy n="111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orino Lorenzo" userId="9ee08e4e-fc1a-42cf-a3e2-e4bb2f551746" providerId="ADAL" clId="{6AB6AD69-47E4-4D87-A5B5-2D430834CD47}"/>
    <pc:docChg chg="modSld">
      <pc:chgData name="Maiorino Lorenzo" userId="9ee08e4e-fc1a-42cf-a3e2-e4bb2f551746" providerId="ADAL" clId="{6AB6AD69-47E4-4D87-A5B5-2D430834CD47}" dt="2025-10-29T17:18:50.218" v="3" actId="5793"/>
      <pc:docMkLst>
        <pc:docMk/>
      </pc:docMkLst>
      <pc:sldChg chg="modSp mod">
        <pc:chgData name="Maiorino Lorenzo" userId="9ee08e4e-fc1a-42cf-a3e2-e4bb2f551746" providerId="ADAL" clId="{6AB6AD69-47E4-4D87-A5B5-2D430834CD47}" dt="2025-10-29T17:18:32.907" v="0" actId="1076"/>
        <pc:sldMkLst>
          <pc:docMk/>
          <pc:sldMk cId="2080405533" sldId="353"/>
        </pc:sldMkLst>
        <pc:spChg chg="mod">
          <ac:chgData name="Maiorino Lorenzo" userId="9ee08e4e-fc1a-42cf-a3e2-e4bb2f551746" providerId="ADAL" clId="{6AB6AD69-47E4-4D87-A5B5-2D430834CD47}" dt="2025-10-29T17:18:32.907" v="0" actId="1076"/>
          <ac:spMkLst>
            <pc:docMk/>
            <pc:sldMk cId="2080405533" sldId="353"/>
            <ac:spMk id="5" creationId="{8212EB3F-39C9-C7B2-1903-E00CAD6E3FE0}"/>
          </ac:spMkLst>
        </pc:spChg>
      </pc:sldChg>
      <pc:sldChg chg="modSp mod">
        <pc:chgData name="Maiorino Lorenzo" userId="9ee08e4e-fc1a-42cf-a3e2-e4bb2f551746" providerId="ADAL" clId="{6AB6AD69-47E4-4D87-A5B5-2D430834CD47}" dt="2025-10-29T17:18:50.218" v="3" actId="5793"/>
        <pc:sldMkLst>
          <pc:docMk/>
          <pc:sldMk cId="3648676459" sldId="358"/>
        </pc:sldMkLst>
        <pc:spChg chg="mod">
          <ac:chgData name="Maiorino Lorenzo" userId="9ee08e4e-fc1a-42cf-a3e2-e4bb2f551746" providerId="ADAL" clId="{6AB6AD69-47E4-4D87-A5B5-2D430834CD47}" dt="2025-10-29T17:18:50.218" v="3" actId="5793"/>
          <ac:spMkLst>
            <pc:docMk/>
            <pc:sldMk cId="3648676459" sldId="358"/>
            <ac:spMk id="2" creationId="{DA504BB3-C3C2-C5BF-CD17-4DDF57685F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86C98-3F9D-4CFF-B2A8-3FB2C536B5BC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09840-2BD1-430F-9B10-A4631D9087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24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immagine diapositiva 1">
            <a:extLst>
              <a:ext uri="{FF2B5EF4-FFF2-40B4-BE49-F238E27FC236}">
                <a16:creationId xmlns:a16="http://schemas.microsoft.com/office/drawing/2014/main" id="{94678885-FD9B-4652-BD44-42C5515033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Segnaposto note 2">
            <a:extLst>
              <a:ext uri="{FF2B5EF4-FFF2-40B4-BE49-F238E27FC236}">
                <a16:creationId xmlns:a16="http://schemas.microsoft.com/office/drawing/2014/main" id="{C64CA395-3704-4E0F-8736-F24A8CDB81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n-US"/>
          </a:p>
          <a:p>
            <a:pPr eaLnBrk="1" hangingPunct="1">
              <a:spcBef>
                <a:spcPct val="0"/>
              </a:spcBef>
            </a:pPr>
            <a:endParaRPr lang="it-IT" altLang="en-US"/>
          </a:p>
          <a:p>
            <a:pPr eaLnBrk="1" hangingPunct="1">
              <a:spcBef>
                <a:spcPct val="0"/>
              </a:spcBef>
            </a:pPr>
            <a:endParaRPr lang="it-IT" altLang="en-US"/>
          </a:p>
          <a:p>
            <a:pPr eaLnBrk="1" hangingPunct="1">
              <a:spcBef>
                <a:spcPct val="0"/>
              </a:spcBef>
            </a:pPr>
            <a:endParaRPr lang="it-IT" altLang="en-US"/>
          </a:p>
        </p:txBody>
      </p:sp>
      <p:sp>
        <p:nvSpPr>
          <p:cNvPr id="6148" name="Segnaposto numero diapositiva 3">
            <a:extLst>
              <a:ext uri="{FF2B5EF4-FFF2-40B4-BE49-F238E27FC236}">
                <a16:creationId xmlns:a16="http://schemas.microsoft.com/office/drawing/2014/main" id="{D762270A-D11E-4B30-8665-CAC9FB162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83DB80-89B6-4926-BE65-D5FC0EEB69D7}" type="slidenum">
              <a:rPr lang="it-IT" altLang="en-US" smtClean="0">
                <a:latin typeface="Calibri" panose="020F0502020204030204" pitchFamily="34" charset="0"/>
              </a:rPr>
              <a:pPr/>
              <a:t>1</a:t>
            </a:fld>
            <a:endParaRPr lang="it-IT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>
            <a:extLst>
              <a:ext uri="{FF2B5EF4-FFF2-40B4-BE49-F238E27FC236}">
                <a16:creationId xmlns:a16="http://schemas.microsoft.com/office/drawing/2014/main" id="{889A0195-CD97-4463-B4D9-16CCB6FC68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egnaposto note 2">
            <a:extLst>
              <a:ext uri="{FF2B5EF4-FFF2-40B4-BE49-F238E27FC236}">
                <a16:creationId xmlns:a16="http://schemas.microsoft.com/office/drawing/2014/main" id="{C04B8DF1-41A6-4BA0-B3F1-EFAE2A183B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en-US"/>
          </a:p>
        </p:txBody>
      </p:sp>
      <p:sp>
        <p:nvSpPr>
          <p:cNvPr id="44036" name="Segnaposto numero diapositiva 3">
            <a:extLst>
              <a:ext uri="{FF2B5EF4-FFF2-40B4-BE49-F238E27FC236}">
                <a16:creationId xmlns:a16="http://schemas.microsoft.com/office/drawing/2014/main" id="{37956685-D33B-4A58-B082-6B675A131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68F7F1-9E43-4E19-AD6B-116A2E4C59BE}" type="slidenum">
              <a:rPr lang="it-IT" altLang="en-US" smtClean="0">
                <a:latin typeface="Calibri" panose="020F0502020204030204" pitchFamily="34" charset="0"/>
              </a:rPr>
              <a:pPr/>
              <a:t>10</a:t>
            </a:fld>
            <a:endParaRPr lang="it-IT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FDCC33-E8C0-6197-C2B0-0E901EBED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F23564-1BD5-9134-C2A5-5E982622D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E2C52F-5A83-5919-D260-717FDCC7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F8C7-B98B-445F-8FCE-852292B3E96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BD1E10-8024-6D3A-E248-0756E6D5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003E29-4F5D-F743-7213-907C507E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5D7B-3004-47F5-BB30-387846FB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500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41C850-D89F-F35C-0562-7F0798BC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911215-DBC4-CF53-835A-0868A58F8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D625A4-B78D-B2F4-A67F-66FCCE90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F8C7-B98B-445F-8FCE-852292B3E96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921AB0-0BDC-EEF7-4024-7483BE33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AD90A3-8134-82ED-04B2-ED77E949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5D7B-3004-47F5-BB30-387846FB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19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A4628A-2011-D737-DB36-5AA46C47F8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CFF605-E13C-58CE-3163-56D3C194D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4F363A-98B0-4538-D547-6561A310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F8C7-B98B-445F-8FCE-852292B3E96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80AB43-6DD0-1940-2395-5E692CFBC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01D73C-6CBC-F064-525D-7FB006AE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5D7B-3004-47F5-BB30-387846FB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234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0">
            <a:extLst>
              <a:ext uri="{FF2B5EF4-FFF2-40B4-BE49-F238E27FC236}">
                <a16:creationId xmlns:a16="http://schemas.microsoft.com/office/drawing/2014/main" id="{1DCDDE71-C5A5-BC0E-6A98-6EC0570A531E}"/>
              </a:ext>
            </a:extLst>
          </p:cNvPr>
          <p:cNvSpPr txBox="1">
            <a:spLocks/>
          </p:cNvSpPr>
          <p:nvPr userDrawn="1"/>
        </p:nvSpPr>
        <p:spPr>
          <a:xfrm>
            <a:off x="0" y="6591300"/>
            <a:ext cx="10282687" cy="2667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0" i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Dipartimento per le Politiche Giovanili e il Servizio Civile Universale - Consulta Nazionale per il Servizio Civile Universale riunione del 30 ottobre 2025</a:t>
            </a:r>
            <a:endParaRPr lang="it-IT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19647"/>
      </p:ext>
    </p:extLst>
  </p:cSld>
  <p:clrMapOvr>
    <a:masterClrMapping/>
  </p:clrMapOvr>
  <p:transition spd="slow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F08CA9-1096-8FFB-284C-F25464A2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B8C009-E660-3605-4681-78D4AE7B3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145A66-6CE3-47DC-6928-9F7878D4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F8C7-B98B-445F-8FCE-852292B3E96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C3405E-CC39-A63C-E760-92853683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3A9A42-29CC-F8AC-2699-1B1DE32C5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5D7B-3004-47F5-BB30-387846FB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72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934F5-C0A2-3286-3D54-44DB949A7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5487ED-B162-FD6B-B4B3-099C45C1A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BB0DA2-E1CD-EE2A-93EE-66A50713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F8C7-B98B-445F-8FCE-852292B3E96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537B47-6ECD-C2CF-14CA-19648204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69CDE8-4183-42B9-1C4E-A55EE8AD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5D7B-3004-47F5-BB30-387846FB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4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F8AAD-5E14-8040-68FB-0FD1B34A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A42FB5-4CBA-E668-3626-0C6273698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E66E64-7442-3043-16C2-3B6F6D5DA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15F02E-63AA-22BA-15FF-992527685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F8C7-B98B-445F-8FCE-852292B3E96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33990E-905D-48F8-61D6-EB2119E7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A3F56B3-5279-4368-03F7-0B1F5B09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5D7B-3004-47F5-BB30-387846FB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73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DDE4F-1FA8-9402-07D7-F3BBD38D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36AE44-6B5D-E974-554F-2C065191F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5FDF63-D7B1-B4A4-16B2-A1B3AFA9E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9BD666B-0F04-B9E7-FAE7-4110760B4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44205D-5201-D55E-F5E5-5CC9E4C03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DC17C7-44DF-C006-3F02-0105C447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F8C7-B98B-445F-8FCE-852292B3E96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4EB254A-2621-E9FB-0A55-1CE25A3C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FD2B2DE-EF15-D057-CBA6-6F98F850D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5D7B-3004-47F5-BB30-387846FB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3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0774E-F423-8304-630D-615685F0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6A99A71-5666-F46D-C3A6-8D02932C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F8C7-B98B-445F-8FCE-852292B3E96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81217B-0A2E-8E16-B669-E1B3B8FA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90D182-5FE2-9CDE-8516-5157670D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5D7B-3004-47F5-BB30-387846FB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60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30F48E-E29A-7057-02A8-1B856D59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F8C7-B98B-445F-8FCE-852292B3E96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216C13-5B15-6A03-DE47-22D537A1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03A316-3B93-D1CC-AFFF-F7657357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5D7B-3004-47F5-BB30-387846FB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5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28109-877B-49BF-AC3C-AC21FC8D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D52E5D-69B6-0A5A-EBDD-3F8D6A1EB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39C9A4-264A-4135-6D87-EC6ED598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E11F52-7146-389E-8EF6-1B038217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F8C7-B98B-445F-8FCE-852292B3E96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4D1378E-F2AA-C1D4-D1FA-E27CC8F3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2B1C29-15BE-5C87-8974-968336CF2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5D7B-3004-47F5-BB30-387846FB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20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D150E3-7ACC-DF2F-7D50-A5E66E0B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EE9AD47-7F11-35CB-EFAA-5FD212C30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98361F-0960-687C-98FC-4A9A54188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11AE3E1-D58C-616A-8AD3-C50C4401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4F8C7-B98B-445F-8FCE-852292B3E96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A460435-4043-C7C5-B0D4-616B6283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6DCCD6-DCDF-FBD0-6C98-8C4DA8A5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5D7B-3004-47F5-BB30-387846FB08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280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DD0293C-015C-799B-1F99-FC61E8DF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AFE3A6-69B2-EB35-5BCC-D1EED7E32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39B1AA-E38E-C934-74E3-5EA6F323C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F4F8C7-B98B-445F-8FCE-852292B3E96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A1D7F8-4F5B-F732-781C-EEE70CF12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00F500-C517-6FD9-0332-6EF87C8E0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535D7B-3004-47F5-BB30-387846FB08F8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 descr="Immagine che contiene Rettangolo&#10;&#10;Descrizione generata automaticamente">
            <a:extLst>
              <a:ext uri="{FF2B5EF4-FFF2-40B4-BE49-F238E27FC236}">
                <a16:creationId xmlns:a16="http://schemas.microsoft.com/office/drawing/2014/main" id="{3A67AC08-6494-D762-9AB5-E809ABBC9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82"/>
          <a:stretch/>
        </p:blipFill>
        <p:spPr>
          <a:xfrm>
            <a:off x="-1" y="0"/>
            <a:ext cx="12192001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2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739149CB-C35B-17A9-D9DC-35AD9D50C580}"/>
              </a:ext>
            </a:extLst>
          </p:cNvPr>
          <p:cNvGrpSpPr/>
          <p:nvPr/>
        </p:nvGrpSpPr>
        <p:grpSpPr>
          <a:xfrm>
            <a:off x="1040597" y="1984075"/>
            <a:ext cx="9955530" cy="3754419"/>
            <a:chOff x="1118235" y="2368348"/>
            <a:chExt cx="9955530" cy="3370146"/>
          </a:xfrm>
        </p:grpSpPr>
        <p:sp>
          <p:nvSpPr>
            <p:cNvPr id="5" name="Rettangolo 7">
              <a:extLst>
                <a:ext uri="{FF2B5EF4-FFF2-40B4-BE49-F238E27FC236}">
                  <a16:creationId xmlns:a16="http://schemas.microsoft.com/office/drawing/2014/main" id="{A16A2BAE-523D-47BB-BE09-4624DD0AE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306" y="5369162"/>
              <a:ext cx="9069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t-IT" altLang="en-US" sz="18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Dipartimento per le Politiche Giovanili e il Servizio Civile Universale</a:t>
              </a: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8444DD0B-1C6D-20FA-65D3-F401085CD23E}"/>
                </a:ext>
              </a:extLst>
            </p:cNvPr>
            <p:cNvGrpSpPr/>
            <p:nvPr/>
          </p:nvGrpSpPr>
          <p:grpSpPr>
            <a:xfrm>
              <a:off x="1118235" y="2368348"/>
              <a:ext cx="9955530" cy="2403593"/>
              <a:chOff x="1118235" y="2368348"/>
              <a:chExt cx="9955530" cy="2403593"/>
            </a:xfrm>
          </p:grpSpPr>
          <p:sp>
            <p:nvSpPr>
              <p:cNvPr id="8" name="Rettangolo 5">
                <a:extLst>
                  <a:ext uri="{FF2B5EF4-FFF2-40B4-BE49-F238E27FC236}">
                    <a16:creationId xmlns:a16="http://schemas.microsoft.com/office/drawing/2014/main" id="{0BCF664E-A720-42EF-97AD-EF4BCD721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235" y="2368348"/>
                <a:ext cx="9955530" cy="24035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it-IT" altLang="en-US" sz="2800" b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Digitalizzazione della firma per il contratto SCU</a:t>
                </a:r>
              </a:p>
              <a:p>
                <a:pPr algn="ctr" eaLnBrk="1" hangingPunct="1">
                  <a:defRPr/>
                </a:pPr>
                <a:endParaRPr lang="it-IT" altLang="en-US" sz="20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 eaLnBrk="1" hangingPunct="1">
                  <a:defRPr/>
                </a:pPr>
                <a:r>
                  <a:rPr lang="it-IT" altLang="en-US" sz="2000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Bando per la selezione di 2.098 operatori volontari da impiegare in progetti di Servizio civile universale afferenti a programmi di intervento di Servizio civile agricolo, di Servizio civile ambientale e autofinanziati.</a:t>
                </a:r>
                <a:endParaRPr lang="it-IT" altLang="en-US" sz="2000" dirty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 eaLnBrk="1" hangingPunct="1">
                  <a:defRPr/>
                </a:pPr>
                <a:endParaRPr lang="it-IT" altLang="en-US" sz="2000" dirty="0">
                  <a:solidFill>
                    <a:schemeClr val="accent1">
                      <a:lumMod val="75000"/>
                    </a:schemeClr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algn="ctr" eaLnBrk="1" hangingPunct="1">
                  <a:defRPr/>
                </a:pPr>
                <a:r>
                  <a:rPr lang="it-IT" altLang="en-US" sz="2000" i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Consulta Nazionale per il Servizio Civile Universale</a:t>
                </a:r>
              </a:p>
              <a:p>
                <a:pPr algn="ctr" eaLnBrk="1" hangingPunct="1">
                  <a:defRPr/>
                </a:pPr>
                <a:r>
                  <a:rPr lang="it-IT" altLang="en-US" sz="2000" i="1" dirty="0">
                    <a:latin typeface="Calibri Light" panose="020F0302020204030204" pitchFamily="34" charset="0"/>
                    <a:ea typeface="Calibri Light" panose="020F0302020204030204" pitchFamily="34" charset="0"/>
                    <a:cs typeface="Calibri Light" panose="020F0302020204030204" pitchFamily="34" charset="0"/>
                  </a:rPr>
                  <a:t>30 ottobre2025</a:t>
                </a:r>
              </a:p>
            </p:txBody>
          </p:sp>
          <p:sp>
            <p:nvSpPr>
              <p:cNvPr id="2" name="Rettangolo 5">
                <a:extLst>
                  <a:ext uri="{FF2B5EF4-FFF2-40B4-BE49-F238E27FC236}">
                    <a16:creationId xmlns:a16="http://schemas.microsoft.com/office/drawing/2014/main" id="{9058E97F-5C08-E646-AFA5-DB6EA19EE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8235" y="3691787"/>
                <a:ext cx="995553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it-IT" altLang="en-US" i="1" dirty="0">
                  <a:solidFill>
                    <a:schemeClr val="accent1">
                      <a:lumMod val="75000"/>
                    </a:schemeClr>
                  </a:solidFill>
                  <a:highlight>
                    <a:srgbClr val="FFFF00"/>
                  </a:highlight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262E95B-BDBD-4B1F-9714-AE5D3F02F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7" t="20511" r="6737" b="19519"/>
          <a:stretch/>
        </p:blipFill>
        <p:spPr bwMode="auto">
          <a:xfrm>
            <a:off x="0" y="1104834"/>
            <a:ext cx="12192000" cy="5753165"/>
          </a:xfrm>
          <a:prstGeom prst="rect">
            <a:avLst/>
          </a:prstGeom>
          <a:noFill/>
          <a:ln>
            <a:noFill/>
          </a:ln>
        </p:spPr>
      </p:pic>
      <p:sp>
        <p:nvSpPr>
          <p:cNvPr id="43012" name="Rettangolo 4">
            <a:extLst>
              <a:ext uri="{FF2B5EF4-FFF2-40B4-BE49-F238E27FC236}">
                <a16:creationId xmlns:a16="http://schemas.microsoft.com/office/drawing/2014/main" id="{58279A9F-A63E-4E56-9206-CE735C4DB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1793875"/>
            <a:ext cx="854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i="1">
              <a:solidFill>
                <a:schemeClr val="accent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5CEB746-46C7-4543-B5FD-1D7B17DDEFDC}"/>
              </a:ext>
            </a:extLst>
          </p:cNvPr>
          <p:cNvSpPr/>
          <p:nvPr/>
        </p:nvSpPr>
        <p:spPr>
          <a:xfrm>
            <a:off x="917575" y="3191256"/>
            <a:ext cx="103568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7200" b="1">
                <a:solidFill>
                  <a:srgbClr val="0070C0"/>
                </a:solidFill>
                <a:cs typeface="Arial" charset="0"/>
              </a:rPr>
              <a:t>Grazie per l’attenzione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E42D133-DAD2-ED97-0B35-D593EED822A9}"/>
              </a:ext>
            </a:extLst>
          </p:cNvPr>
          <p:cNvSpPr txBox="1"/>
          <p:nvPr/>
        </p:nvSpPr>
        <p:spPr>
          <a:xfrm>
            <a:off x="517585" y="1329270"/>
            <a:ext cx="10619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en-US" sz="3200" b="1" dirty="0">
                <a:solidFill>
                  <a:schemeClr val="accent1">
                    <a:lumMod val="75000"/>
                  </a:schemeClr>
                </a:solidFill>
              </a:rPr>
              <a:t>Digitalizzazione dei contratti di SCU: contesto e finalità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6B7DE6-5ADB-F4CC-A8DF-63E16BD6667E}"/>
              </a:ext>
            </a:extLst>
          </p:cNvPr>
          <p:cNvSpPr txBox="1">
            <a:spLocks/>
          </p:cNvSpPr>
          <p:nvPr/>
        </p:nvSpPr>
        <p:spPr>
          <a:xfrm>
            <a:off x="436353" y="2440257"/>
            <a:ext cx="11319294" cy="38952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Obiettivi 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Digitalizzare la sottoscrizione dei contratti SCU e semplificare i processi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Ridurre tempi, oneri e impatto ambientale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Garantire tracciabilità, sicurezza e trasparenza </a:t>
            </a:r>
          </a:p>
          <a:p>
            <a: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Contesto</a:t>
            </a:r>
            <a:endParaRPr lang="it-IT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Sperimentazione avviata con il Bando SCU del 18 dicembre 2024</a:t>
            </a:r>
          </a:p>
          <a:p>
            <a:pPr lvl="1"/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Attuata tramite accordo DPGSCU–PagoPA per l’utilizzo di </a:t>
            </a:r>
            <a:r>
              <a:rPr lang="it-IT" sz="20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 IO / Firma con IO</a:t>
            </a:r>
            <a:endParaRPr lang="it-I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Evoluzione</a:t>
            </a:r>
            <a:endParaRPr lang="it-IT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 la modifica delle Disposizioni (Decreto n. 859/2025 del 1° agosto 2025), la firma digitale diventa lo strumento unico e obbligatorio per la sottoscrizione dei contratti a partire dal bando tematico 2025</a:t>
            </a:r>
          </a:p>
        </p:txBody>
      </p:sp>
    </p:spTree>
    <p:extLst>
      <p:ext uri="{BB962C8B-B14F-4D97-AF65-F5344CB8AC3E}">
        <p14:creationId xmlns:p14="http://schemas.microsoft.com/office/powerpoint/2010/main" val="98588192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B464A-D8CD-A13C-3307-0F7B9D517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24E8B8-7B4D-5EFE-A6CD-24AF5114556C}"/>
              </a:ext>
            </a:extLst>
          </p:cNvPr>
          <p:cNvSpPr txBox="1"/>
          <p:nvPr/>
        </p:nvSpPr>
        <p:spPr>
          <a:xfrm>
            <a:off x="998508" y="2122295"/>
            <a:ext cx="983411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14.106 contratti digitali finalizzati con la sperimentazione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723221E-0E06-13F6-F30A-BF0A59D2B6CE}"/>
              </a:ext>
            </a:extLst>
          </p:cNvPr>
          <p:cNvSpPr/>
          <p:nvPr/>
        </p:nvSpPr>
        <p:spPr>
          <a:xfrm>
            <a:off x="2770503" y="1129096"/>
            <a:ext cx="5970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en-US" sz="3200" b="1" dirty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it-IT" altLang="en-US" sz="3200" b="1" dirty="0">
                <a:solidFill>
                  <a:srgbClr val="104862"/>
                </a:solidFill>
              </a:rPr>
              <a:t>numeri</a:t>
            </a:r>
            <a:r>
              <a:rPr lang="it-IT" altLang="en-US" sz="3200" b="1" dirty="0">
                <a:solidFill>
                  <a:schemeClr val="accent1">
                    <a:lumMod val="75000"/>
                  </a:schemeClr>
                </a:solidFill>
              </a:rPr>
              <a:t> della sperimentazione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CF41FC3-082D-7F69-355B-92E9DBB3A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1321"/>
              </p:ext>
            </p:extLst>
          </p:nvPr>
        </p:nvGraphicFramePr>
        <p:xfrm>
          <a:off x="3739487" y="2816033"/>
          <a:ext cx="7688239" cy="358274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228694">
                  <a:extLst>
                    <a:ext uri="{9D8B030D-6E8A-4147-A177-3AD203B41FA5}">
                      <a16:colId xmlns:a16="http://schemas.microsoft.com/office/drawing/2014/main" val="1289694916"/>
                    </a:ext>
                  </a:extLst>
                </a:gridCol>
                <a:gridCol w="1562376">
                  <a:extLst>
                    <a:ext uri="{9D8B030D-6E8A-4147-A177-3AD203B41FA5}">
                      <a16:colId xmlns:a16="http://schemas.microsoft.com/office/drawing/2014/main" val="1255612523"/>
                    </a:ext>
                  </a:extLst>
                </a:gridCol>
                <a:gridCol w="1897169">
                  <a:extLst>
                    <a:ext uri="{9D8B030D-6E8A-4147-A177-3AD203B41FA5}">
                      <a16:colId xmlns:a16="http://schemas.microsoft.com/office/drawing/2014/main" val="672037453"/>
                    </a:ext>
                  </a:extLst>
                </a:gridCol>
              </a:tblGrid>
              <a:tr h="827919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/>
                        <a:t>Confronto contratti digitali e analogici</a:t>
                      </a:r>
                    </a:p>
                    <a:p>
                      <a:pPr algn="ctr"/>
                      <a:r>
                        <a:rPr lang="it-IT" sz="2000" b="0" dirty="0"/>
                        <a:t>Bando ordinario 2024</a:t>
                      </a:r>
                      <a:endParaRPr sz="2000" b="0" dirty="0"/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2000" b="0" kern="1200" dirty="0">
                          <a:solidFill>
                            <a:schemeClr val="tx1"/>
                          </a:solidFill>
                          <a:effectLst/>
                        </a:rPr>
                        <a:t>Avvio del 09/09/25</a:t>
                      </a:r>
                      <a:endParaRPr lang="it-IT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2000" b="0" kern="1200" dirty="0">
                          <a:solidFill>
                            <a:schemeClr val="tx1"/>
                          </a:solidFill>
                          <a:effectLst/>
                        </a:rPr>
                        <a:t>Avvio del 23/09/25</a:t>
                      </a:r>
                      <a:endParaRPr lang="it-IT" sz="2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1149908"/>
                  </a:ext>
                </a:extLst>
              </a:tr>
              <a:tr h="688706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buNone/>
                      </a:pPr>
                      <a:r>
                        <a:rPr lang="it-IT" sz="2000" b="0" dirty="0">
                          <a:effectLst/>
                        </a:rPr>
                        <a:t>Contratti da caricare </a:t>
                      </a:r>
                      <a:endParaRPr lang="it-IT" sz="2000" b="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buNone/>
                      </a:pPr>
                      <a:r>
                        <a:rPr lang="it-IT" sz="2000" b="0" dirty="0">
                          <a:solidFill>
                            <a:srgbClr val="FF0000"/>
                          </a:solidFill>
                          <a:effectLst/>
                        </a:rPr>
                        <a:t>225 </a:t>
                      </a:r>
                      <a:endParaRPr lang="it-IT" sz="2000" b="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buNone/>
                      </a:pPr>
                      <a:r>
                        <a:rPr lang="it-IT" sz="2000" b="0" dirty="0">
                          <a:solidFill>
                            <a:srgbClr val="FF0000"/>
                          </a:solidFill>
                          <a:effectLst/>
                        </a:rPr>
                        <a:t>1.727</a:t>
                      </a:r>
                      <a:endParaRPr lang="it-IT" sz="2000" b="0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239602"/>
                  </a:ext>
                </a:extLst>
              </a:tr>
              <a:tr h="688706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buNone/>
                      </a:pPr>
                      <a:r>
                        <a:rPr lang="it-IT" sz="2000" b="0" dirty="0">
                          <a:effectLst/>
                        </a:rPr>
                        <a:t>Workflow Completato</a:t>
                      </a:r>
                      <a:endParaRPr lang="it-IT" sz="2000" b="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buNone/>
                      </a:pPr>
                      <a:r>
                        <a:rPr lang="it-IT" sz="2000" b="0" dirty="0">
                          <a:effectLst/>
                        </a:rPr>
                        <a:t>3.747</a:t>
                      </a:r>
                      <a:endParaRPr lang="it-IT" sz="2000" b="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buNone/>
                      </a:pPr>
                      <a:r>
                        <a:rPr lang="it-IT" sz="2000" b="0" dirty="0">
                          <a:effectLst/>
                        </a:rPr>
                        <a:t>6.626</a:t>
                      </a:r>
                      <a:endParaRPr lang="it-IT" sz="2000" b="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3987141"/>
                  </a:ext>
                </a:extLst>
              </a:tr>
              <a:tr h="688706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buNone/>
                      </a:pPr>
                      <a:r>
                        <a:rPr lang="it-IT" sz="2000" b="0" dirty="0">
                          <a:effectLst/>
                        </a:rPr>
                        <a:t>Contratti da firmare lato Ente</a:t>
                      </a:r>
                      <a:endParaRPr lang="it-IT" sz="2000" b="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buNone/>
                      </a:pPr>
                      <a:r>
                        <a:rPr lang="it-IT" sz="2000" b="0" dirty="0">
                          <a:effectLst/>
                        </a:rPr>
                        <a:t> -</a:t>
                      </a:r>
                      <a:endParaRPr lang="it-IT" sz="2000" b="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buNone/>
                      </a:pPr>
                      <a:r>
                        <a:rPr lang="it-IT" sz="2000" b="0" dirty="0">
                          <a:effectLst/>
                        </a:rPr>
                        <a:t>2</a:t>
                      </a:r>
                      <a:endParaRPr lang="it-IT" sz="2000" b="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87664001"/>
                  </a:ext>
                </a:extLst>
              </a:tr>
              <a:tr h="688706"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buNone/>
                      </a:pPr>
                      <a:r>
                        <a:rPr lang="it-IT" sz="2000" b="0" dirty="0">
                          <a:effectLst/>
                        </a:rPr>
                        <a:t>Workflow Completato</a:t>
                      </a:r>
                      <a:endParaRPr lang="it-IT" sz="2000" b="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buNone/>
                      </a:pPr>
                      <a:r>
                        <a:rPr lang="it-IT" sz="2000" b="0" dirty="0">
                          <a:effectLst/>
                        </a:rPr>
                        <a:t>1.374</a:t>
                      </a:r>
                      <a:endParaRPr lang="it-IT" sz="2000" b="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buNone/>
                      </a:pPr>
                      <a:r>
                        <a:rPr lang="it-IT" sz="2000" b="0" dirty="0">
                          <a:effectLst/>
                        </a:rPr>
                        <a:t>4.120</a:t>
                      </a:r>
                      <a:endParaRPr lang="it-IT" sz="2000" b="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6734654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139A64-1590-DF54-DC32-C3D820616377}"/>
              </a:ext>
            </a:extLst>
          </p:cNvPr>
          <p:cNvSpPr txBox="1"/>
          <p:nvPr/>
        </p:nvSpPr>
        <p:spPr>
          <a:xfrm>
            <a:off x="627796" y="3904709"/>
            <a:ext cx="2991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Contratti analogici </a:t>
            </a:r>
            <a:r>
              <a:rPr lang="it-IT" sz="2400" dirty="0">
                <a:sym typeface="Wingdings" panose="05000000000000000000" pitchFamily="2" charset="2"/>
              </a:rPr>
              <a:t></a:t>
            </a:r>
            <a:r>
              <a:rPr lang="it-IT" sz="2400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7EDCD6-5BC2-4D05-1131-6BD5AA3D1A5D}"/>
              </a:ext>
            </a:extLst>
          </p:cNvPr>
          <p:cNvSpPr txBox="1"/>
          <p:nvPr/>
        </p:nvSpPr>
        <p:spPr>
          <a:xfrm>
            <a:off x="764274" y="5417254"/>
            <a:ext cx="2991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Contratti digitali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6691163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BDBAD-4BD1-6698-8E39-960F0C28F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A504BB3-C3C2-C5BF-CD17-4DDF57685F99}"/>
              </a:ext>
            </a:extLst>
          </p:cNvPr>
          <p:cNvSpPr txBox="1"/>
          <p:nvPr/>
        </p:nvSpPr>
        <p:spPr>
          <a:xfrm>
            <a:off x="261582" y="1809624"/>
            <a:ext cx="1166883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t-IT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Esiti</a:t>
            </a:r>
            <a:endParaRPr lang="it-IT" sz="21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Processo stabile, affidabile e trasparente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Contratti firmati e archiviati correttamente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Semplificazione e tracciabilità dell’intero iter di avvio in servizio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Miglioramento delle capacità di colloquio tecnico con PagoPA per risolvere criticità puntuali mediante sistema di ticketing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Miglioramento del processo di individuazione e modifica del soggetto delegato alla firma da parte </a:t>
            </a:r>
            <a:r>
              <a:rPr lang="it-IT" sz="21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degli enti</a:t>
            </a:r>
          </a:p>
          <a:p>
            <a:pPr lvl="1"/>
            <a:endParaRPr lang="it-IT" sz="21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Ambiti di miglioramento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Miglioramento dell’informazione agli Enti ai giovani sul processo di firma digitale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Miglioramento del contenuto informativo del piano di comunicazione automatico del sistema Helios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1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Ottimizzazione delle notifiche dell’App IO rispetto alle funzionalità di firma e attestazione, per garantire fluidità e ridurre i tempi di finalizzazione del processo di firma (in corso)</a:t>
            </a:r>
          </a:p>
          <a:p>
            <a:endParaRPr lang="it-IT" sz="21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57A63C3-063B-4CD8-F1BA-4E477A192F2E}"/>
              </a:ext>
            </a:extLst>
          </p:cNvPr>
          <p:cNvSpPr/>
          <p:nvPr/>
        </p:nvSpPr>
        <p:spPr>
          <a:xfrm>
            <a:off x="596718" y="1100731"/>
            <a:ext cx="1029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en-US" sz="3200" b="1" dirty="0">
                <a:solidFill>
                  <a:schemeClr val="accent1">
                    <a:lumMod val="75000"/>
                  </a:schemeClr>
                </a:solidFill>
              </a:rPr>
              <a:t>Sperimentazione 2025: esiti e ambiti di miglioramento</a:t>
            </a:r>
          </a:p>
        </p:txBody>
      </p:sp>
    </p:spTree>
    <p:extLst>
      <p:ext uri="{BB962C8B-B14F-4D97-AF65-F5344CB8AC3E}">
        <p14:creationId xmlns:p14="http://schemas.microsoft.com/office/powerpoint/2010/main" val="364867645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EAE01-8F5A-4D3D-322F-D4DE334D3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982711CB-E80A-04E9-67E8-B26D73FD9771}"/>
              </a:ext>
            </a:extLst>
          </p:cNvPr>
          <p:cNvSpPr/>
          <p:nvPr/>
        </p:nvSpPr>
        <p:spPr>
          <a:xfrm>
            <a:off x="620742" y="1261413"/>
            <a:ext cx="10641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sz="3200" b="1" dirty="0">
                <a:solidFill>
                  <a:schemeClr val="accent1">
                    <a:lumMod val="75000"/>
                  </a:schemeClr>
                </a:solidFill>
              </a:rPr>
              <a:t>Circolare avvii bando tematico 2025 -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ruoli e adempimenti dei soggetti coinvolti</a:t>
            </a:r>
            <a:endParaRPr lang="it-IT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212EB3F-39C9-C7B2-1903-E00CAD6E3FE0}"/>
              </a:ext>
            </a:extLst>
          </p:cNvPr>
          <p:cNvSpPr txBox="1"/>
          <p:nvPr/>
        </p:nvSpPr>
        <p:spPr>
          <a:xfrm>
            <a:off x="750922" y="2338631"/>
            <a:ext cx="108203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Dipartimento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Genera i contratti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Apposizione firma digitale del Capo Dipartimento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Trasmette i contratti ai giovani tramite App IO</a:t>
            </a:r>
          </a:p>
          <a:p>
            <a:pPr algn="just">
              <a:buNone/>
            </a:pPr>
            <a: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Operatori volontari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Scaricano App IO e abilitano le notifiche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Firmano entro le 23:59 del giorno precedente l’avvio</a:t>
            </a:r>
          </a:p>
          <a:p>
            <a:pPr algn="just">
              <a:buNone/>
            </a:pPr>
            <a: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Individuano i firmatari dell’attestazione di inizio del servizio tramite la funzione “Import lista di delegati firmatari” del sistema Helios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Attestano la data di inizio del servizio esclusivamente tramite App IO</a:t>
            </a:r>
          </a:p>
        </p:txBody>
      </p:sp>
    </p:spTree>
    <p:extLst>
      <p:ext uri="{BB962C8B-B14F-4D97-AF65-F5344CB8AC3E}">
        <p14:creationId xmlns:p14="http://schemas.microsoft.com/office/powerpoint/2010/main" val="208040553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FFB70-479D-3F68-D12A-E7272776B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745CFB2-27D9-8E4A-8E23-D893E3B449EE}"/>
              </a:ext>
            </a:extLst>
          </p:cNvPr>
          <p:cNvSpPr/>
          <p:nvPr/>
        </p:nvSpPr>
        <p:spPr>
          <a:xfrm>
            <a:off x="620742" y="1261413"/>
            <a:ext cx="10641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sz="3200" b="1" dirty="0">
                <a:solidFill>
                  <a:schemeClr val="accent1">
                    <a:lumMod val="75000"/>
                  </a:schemeClr>
                </a:solidFill>
              </a:rPr>
              <a:t>Circolare avvii bando tematico 2025 - Riferimenti normativi e novità introdotte  (1/2)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1B09566-EBBB-1751-8B64-F882A7EBEB41}"/>
              </a:ext>
            </a:extLst>
          </p:cNvPr>
          <p:cNvSpPr txBox="1"/>
          <p:nvPr/>
        </p:nvSpPr>
        <p:spPr>
          <a:xfrm>
            <a:off x="1354347" y="2759017"/>
            <a:ext cx="879031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0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partire dal 28 novembre 2025, la firma digitale rappresenta l’unico metodo valido per la sottoscrizione del contratto, salvo comprovata impossibilità tecnica</a:t>
            </a:r>
          </a:p>
          <a:p>
            <a:pPr algn="just">
              <a:buNone/>
            </a:pPr>
            <a:endParaRPr lang="it-IT" sz="2000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None/>
            </a:pP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Art. 16 del d.lgs. 40/2017 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disciplina del contratto di SCU </a:t>
            </a:r>
          </a:p>
          <a:p>
            <a:pPr algn="just">
              <a:buNone/>
            </a:pP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Par. 2.1.1. Disposizioni 2025  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obbligo di sottoscrizione con firma digitale del contratto di SCU</a:t>
            </a:r>
          </a:p>
          <a:p>
            <a:pPr algn="just">
              <a:buNone/>
            </a:pP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Dal </a:t>
            </a:r>
            <a:r>
              <a:rPr lang="it-I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Bando Tematico 2025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it-I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firma digitale è obbligatoria per Dipartimento, giovani ed enti. La firma autografa è ammessa solo in casi eccezionali di comprovata impossibilità tecnica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13632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DA464-6C82-D9AA-3442-477DB2D94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8D29A5D-ED41-B385-5A95-38437663ECFF}"/>
              </a:ext>
            </a:extLst>
          </p:cNvPr>
          <p:cNvSpPr/>
          <p:nvPr/>
        </p:nvSpPr>
        <p:spPr>
          <a:xfrm>
            <a:off x="620742" y="1261413"/>
            <a:ext cx="10641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sz="3200" b="1" dirty="0">
                <a:solidFill>
                  <a:schemeClr val="accent1">
                    <a:lumMod val="75000"/>
                  </a:schemeClr>
                </a:solidFill>
              </a:rPr>
              <a:t>Circolare avvii bando tematico 2025 - Riferimenti normativi e novità introdotte (2/2)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4CFE9A-D4F3-3A7F-AF20-5AC6B699BDC0}"/>
              </a:ext>
            </a:extLst>
          </p:cNvPr>
          <p:cNvSpPr txBox="1"/>
          <p:nvPr/>
        </p:nvSpPr>
        <p:spPr>
          <a:xfrm>
            <a:off x="1268085" y="2675226"/>
            <a:ext cx="91181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it-I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it-IT" sz="20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L’ente titolare di iscrizione all’Albo ha l’obbligo di assicurare che l’avvio in servizio avvenga previa sottoscrizione del contratto previsto dall’art. 16 del d.lgs. 40/2017</a:t>
            </a:r>
          </a:p>
          <a:p>
            <a:pPr lvl="1" algn="just"/>
            <a:endParaRPr lang="it-IT" sz="2000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Art. 16 del d.lgs. 40/2017 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disciplina del contratto di SCU </a:t>
            </a:r>
          </a:p>
          <a:p>
            <a:pPr algn="just"/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Par. 2.2.2. Disposizioni 2025  </a:t>
            </a:r>
            <a:r>
              <a:rPr lang="it-I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l’ente non può consentire l’avvio in servizio dei giovani se il contratto non è stato sottoscritto digitalmente</a:t>
            </a:r>
            <a:r>
              <a:rPr lang="it-I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442159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744BB-CB58-BCF4-5CD3-A5E2916D2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660C9194-17FB-2EA1-CC08-C84C8D5D927D}"/>
              </a:ext>
            </a:extLst>
          </p:cNvPr>
          <p:cNvSpPr/>
          <p:nvPr/>
        </p:nvSpPr>
        <p:spPr>
          <a:xfrm>
            <a:off x="620742" y="1261413"/>
            <a:ext cx="106414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en-US" sz="3200" b="1" dirty="0">
                <a:solidFill>
                  <a:schemeClr val="accent1">
                    <a:lumMod val="75000"/>
                  </a:schemeClr>
                </a:solidFill>
              </a:rPr>
              <a:t>Circolare avvii bando tematico 2025 -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gestione dei casi residuali</a:t>
            </a:r>
            <a:endParaRPr lang="it-IT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BD5CE3-8E40-CAA5-C71B-1FE15C434685}"/>
              </a:ext>
            </a:extLst>
          </p:cNvPr>
          <p:cNvSpPr txBox="1"/>
          <p:nvPr/>
        </p:nvSpPr>
        <p:spPr>
          <a:xfrm>
            <a:off x="759800" y="2788106"/>
            <a:ext cx="108203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it-IT" sz="24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 firma autografa è ammessa solo in caso di comprovata impossibilità tecnica</a:t>
            </a:r>
          </a:p>
          <a:p>
            <a:pPr algn="just">
              <a:buNone/>
            </a:pPr>
            <a:endParaRPr lang="it-IT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L’ente o il giovane devono comunicare le ragioni dell’impossibilità al Dipartimento almeno due giorni prima della data di avvio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tali casi il giovane e il firmatario dell’ente sottoscrivono in forma cartacea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L’ente carica il contratto sul Sistema UNICO entro il termine previsto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Non è ammessa la modalità di sottoscrizione mista (digitale per uno e autografa per l’altro)</a:t>
            </a:r>
          </a:p>
        </p:txBody>
      </p:sp>
    </p:spTree>
    <p:extLst>
      <p:ext uri="{BB962C8B-B14F-4D97-AF65-F5344CB8AC3E}">
        <p14:creationId xmlns:p14="http://schemas.microsoft.com/office/powerpoint/2010/main" val="187656276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E7678-C41C-CCF9-47BF-BBDD031C9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5A842095-30B7-9876-8FC9-AEAA8213C764}"/>
              </a:ext>
            </a:extLst>
          </p:cNvPr>
          <p:cNvSpPr/>
          <p:nvPr/>
        </p:nvSpPr>
        <p:spPr>
          <a:xfrm>
            <a:off x="620742" y="1261413"/>
            <a:ext cx="10641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Prossimi passi e attuazione operativa</a:t>
            </a:r>
            <a:endParaRPr lang="it-IT" alt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C40C97C-8CCE-93D6-E679-8AB0C637D4B9}"/>
              </a:ext>
            </a:extLst>
          </p:cNvPr>
          <p:cNvSpPr txBox="1"/>
          <p:nvPr/>
        </p:nvSpPr>
        <p:spPr>
          <a:xfrm>
            <a:off x="918745" y="2882997"/>
            <a:ext cx="108203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Applicazione a partire dagli avvii del 28 novembre 2025 </a:t>
            </a: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bando tematico 2025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Monitoraggio continuo dei flussi di firma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Assistenza agli enti e ai giovani selezionati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Estensione del modello a tutti i bandi SCU futuri</a:t>
            </a:r>
            <a:r>
              <a:rPr lang="it-I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in attuazione del d.lgs. 40/2017 e delle Disposizioni 2025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920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727</Words>
  <Application>Microsoft Office PowerPoint</Application>
  <PresentationFormat>Widescreen</PresentationFormat>
  <Paragraphs>89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Daniele Rosa</dc:creator>
  <cp:lastModifiedBy>Maiorino Lorenzo</cp:lastModifiedBy>
  <cp:revision>41</cp:revision>
  <cp:lastPrinted>2025-06-03T13:08:19Z</cp:lastPrinted>
  <dcterms:created xsi:type="dcterms:W3CDTF">2025-05-08T09:09:00Z</dcterms:created>
  <dcterms:modified xsi:type="dcterms:W3CDTF">2025-10-29T17:18:51Z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097a60d-5525-435b-8989-8eb48ac0c8cd_Enabled">
    <vt:lpwstr>true</vt:lpwstr>
  </property>
  <property fmtid="{D5CDD505-2E9C-101B-9397-08002B2CF9AE}" pid="3" name="MSIP_Label_5097a60d-5525-435b-8989-8eb48ac0c8cd_SetDate">
    <vt:lpwstr>2025-05-08T09:10:28Z</vt:lpwstr>
  </property>
  <property fmtid="{D5CDD505-2E9C-101B-9397-08002B2CF9AE}" pid="4" name="MSIP_Label_5097a60d-5525-435b-8989-8eb48ac0c8cd_Method">
    <vt:lpwstr>Standard</vt:lpwstr>
  </property>
  <property fmtid="{D5CDD505-2E9C-101B-9397-08002B2CF9AE}" pid="5" name="MSIP_Label_5097a60d-5525-435b-8989-8eb48ac0c8cd_Name">
    <vt:lpwstr>defa4170-0d19-0005-0004-bc88714345d2</vt:lpwstr>
  </property>
  <property fmtid="{D5CDD505-2E9C-101B-9397-08002B2CF9AE}" pid="6" name="MSIP_Label_5097a60d-5525-435b-8989-8eb48ac0c8cd_SiteId">
    <vt:lpwstr>3e90938b-8b27-4762-b4e8-006a8127a119</vt:lpwstr>
  </property>
  <property fmtid="{D5CDD505-2E9C-101B-9397-08002B2CF9AE}" pid="7" name="MSIP_Label_5097a60d-5525-435b-8989-8eb48ac0c8cd_ActionId">
    <vt:lpwstr>e67297fe-1fb8-4140-a489-276b2a765cd9</vt:lpwstr>
  </property>
  <property fmtid="{D5CDD505-2E9C-101B-9397-08002B2CF9AE}" pid="8" name="MSIP_Label_5097a60d-5525-435b-8989-8eb48ac0c8cd_ContentBits">
    <vt:lpwstr>0</vt:lpwstr>
  </property>
  <property fmtid="{D5CDD505-2E9C-101B-9397-08002B2CF9AE}" pid="9" name="MSIP_Label_5097a60d-5525-435b-8989-8eb48ac0c8cd_Tag">
    <vt:lpwstr>10, 3, 0, 1</vt:lpwstr>
  </property>
</Properties>
</file>