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charts/chart1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Ex3.xml" ContentType="application/vnd.ms-office.chartex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87" r:id="rId2"/>
    <p:sldId id="390" r:id="rId3"/>
    <p:sldId id="393" r:id="rId4"/>
    <p:sldId id="405" r:id="rId5"/>
    <p:sldId id="396" r:id="rId6"/>
    <p:sldId id="395" r:id="rId7"/>
    <p:sldId id="407" r:id="rId8"/>
    <p:sldId id="401" r:id="rId9"/>
    <p:sldId id="406" r:id="rId10"/>
    <p:sldId id="408" r:id="rId11"/>
    <p:sldId id="392" r:id="rId1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597"/>
    <a:srgbClr val="5FC4FF"/>
    <a:srgbClr val="D9D9D9"/>
    <a:srgbClr val="97D9FF"/>
    <a:srgbClr val="C3DB62"/>
    <a:srgbClr val="B7EA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ile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Stile chiaro 2 - Color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Stile chiaro 1 - Color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rosa\AppData\Local\Microsoft\Windows\INetCache\Content.Outlook\D8S6V2QR\ProgressioneCandidature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file:///C:\Users\drosa\AppData\Local\Microsoft\Windows\INetCache\Content.Outlook\D8S6V2QR\ProgressioneCandidature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file:///C:\Users\drosa\AppData\Local\Microsoft\Windows\INetCache\Content.Outlook\D8S6V2QR\ProgressioneCandidature.xlsx" TargetMode="External"/></Relationships>
</file>

<file path=ppt/charts/_rels/chartEx3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oleObject" Target="https://governoit-my.sharepoint.com/personal/d_rosa_governo_it/Documents/Assemblee_Commissione_202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Candidature</c:v>
                </c:pt>
              </c:strCache>
            </c:strRef>
          </c:tx>
          <c:spPr>
            <a:ln w="19050" cap="rnd" cmpd="sng" algn="ctr">
              <a:solidFill>
                <a:schemeClr val="accent1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Foglio1!$A$2:$A$15</c:f>
              <c:numCache>
                <c:formatCode>dd/mm</c:formatCode>
                <c:ptCount val="14"/>
                <c:pt idx="0">
                  <c:v>45937</c:v>
                </c:pt>
                <c:pt idx="1">
                  <c:v>45938</c:v>
                </c:pt>
                <c:pt idx="2">
                  <c:v>45939</c:v>
                </c:pt>
                <c:pt idx="3">
                  <c:v>45940</c:v>
                </c:pt>
                <c:pt idx="4">
                  <c:v>45943</c:v>
                </c:pt>
                <c:pt idx="5">
                  <c:v>45944</c:v>
                </c:pt>
                <c:pt idx="6">
                  <c:v>45945</c:v>
                </c:pt>
                <c:pt idx="7">
                  <c:v>45947</c:v>
                </c:pt>
                <c:pt idx="8">
                  <c:v>45950</c:v>
                </c:pt>
                <c:pt idx="9">
                  <c:v>45951</c:v>
                </c:pt>
                <c:pt idx="10">
                  <c:v>45952</c:v>
                </c:pt>
                <c:pt idx="11">
                  <c:v>45953</c:v>
                </c:pt>
                <c:pt idx="12">
                  <c:v>45954</c:v>
                </c:pt>
                <c:pt idx="13">
                  <c:v>45957</c:v>
                </c:pt>
              </c:numCache>
            </c:numRef>
          </c:cat>
          <c:val>
            <c:numRef>
              <c:f>Foglio1!$B$2:$B$15</c:f>
              <c:numCache>
                <c:formatCode>General</c:formatCode>
                <c:ptCount val="14"/>
                <c:pt idx="0">
                  <c:v>31</c:v>
                </c:pt>
                <c:pt idx="1">
                  <c:v>31</c:v>
                </c:pt>
                <c:pt idx="2">
                  <c:v>34</c:v>
                </c:pt>
                <c:pt idx="3">
                  <c:v>38</c:v>
                </c:pt>
                <c:pt idx="4">
                  <c:v>42</c:v>
                </c:pt>
                <c:pt idx="5">
                  <c:v>45</c:v>
                </c:pt>
                <c:pt idx="6">
                  <c:v>50</c:v>
                </c:pt>
                <c:pt idx="7">
                  <c:v>61</c:v>
                </c:pt>
                <c:pt idx="8">
                  <c:v>67</c:v>
                </c:pt>
                <c:pt idx="9">
                  <c:v>77</c:v>
                </c:pt>
                <c:pt idx="10">
                  <c:v>90</c:v>
                </c:pt>
                <c:pt idx="11">
                  <c:v>107</c:v>
                </c:pt>
                <c:pt idx="12">
                  <c:v>137</c:v>
                </c:pt>
                <c:pt idx="13">
                  <c:v>164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B30-4CD9-B7DA-50C096957B6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861401296"/>
        <c:axId val="1861399376"/>
      </c:lineChart>
      <c:dateAx>
        <c:axId val="1861401296"/>
        <c:scaling>
          <c:orientation val="minMax"/>
        </c:scaling>
        <c:delete val="0"/>
        <c:axPos val="b"/>
        <c:numFmt formatCode="dd/mm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861399376"/>
        <c:crosses val="autoZero"/>
        <c:auto val="1"/>
        <c:lblOffset val="100"/>
        <c:baseTimeUnit val="days"/>
      </c:dateAx>
      <c:valAx>
        <c:axId val="18613993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61401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olorStr">
        <cx:f>cfr!$B$2:$B$21</cx:f>
        <cx:nf>cfr!$B$1</cx:nf>
        <cx:lvl ptCount="20" name="Copertura al 24/10">
          <cx:pt idx="0">Posti disponibili</cx:pt>
          <cx:pt idx="1">Posti disponibili</cx:pt>
          <cx:pt idx="2">Posti coperti</cx:pt>
          <cx:pt idx="3">Posti coperti</cx:pt>
          <cx:pt idx="4">Posti coperti</cx:pt>
          <cx:pt idx="5">Posti disponibili</cx:pt>
          <cx:pt idx="6">Posti disponibili</cx:pt>
          <cx:pt idx="7">Posti coperti</cx:pt>
          <cx:pt idx="8">Posti coperti</cx:pt>
          <cx:pt idx="9">Posti coperti</cx:pt>
          <cx:pt idx="10">Posti coperti</cx:pt>
          <cx:pt idx="11">Posti coperti</cx:pt>
          <cx:pt idx="12">Posti coperti</cx:pt>
          <cx:pt idx="13">Posti disponibili</cx:pt>
          <cx:pt idx="14">Posti disponibili</cx:pt>
          <cx:pt idx="15">Posti coperti</cx:pt>
          <cx:pt idx="16">Posti disponibili</cx:pt>
          <cx:pt idx="17">Posti disponibili</cx:pt>
          <cx:pt idx="18">Posti coperti</cx:pt>
          <cx:pt idx="19">Posti coperti</cx:pt>
        </cx:lvl>
      </cx:strDim>
      <cx:strDim type="cat">
        <cx:f>cfr!$A$2:$A$21</cx:f>
        <cx:nf>cfr!$A$1</cx:nf>
        <cx:lvl ptCount="20" name="REGIONE">
          <cx:pt idx="0">Valle d'Aosta</cx:pt>
          <cx:pt idx="1">Trentino Alto Adige</cx:pt>
          <cx:pt idx="2">Friuli Venezia Giulia</cx:pt>
          <cx:pt idx="3">Piemonte</cx:pt>
          <cx:pt idx="4">Lombardia</cx:pt>
          <cx:pt idx="5">Liguria</cx:pt>
          <cx:pt idx="6">Emilia Romagna</cx:pt>
          <cx:pt idx="7">Veneto</cx:pt>
          <cx:pt idx="8">Toscana</cx:pt>
          <cx:pt idx="9">Marche</cx:pt>
          <cx:pt idx="10">Lazio</cx:pt>
          <cx:pt idx="11">Umbria</cx:pt>
          <cx:pt idx="12">Abruzzo</cx:pt>
          <cx:pt idx="13">Sardegna</cx:pt>
          <cx:pt idx="14">Molise</cx:pt>
          <cx:pt idx="15">Campania</cx:pt>
          <cx:pt idx="16">Basilicata</cx:pt>
          <cx:pt idx="17">Puglia</cx:pt>
          <cx:pt idx="18">Calabria</cx:pt>
          <cx:pt idx="19">Sicilia</cx:pt>
        </cx:lvl>
      </cx:strDim>
    </cx:data>
  </cx:chartData>
  <cx:chart>
    <cx:plotArea>
      <cx:plotAreaRegion>
        <cx:series layoutId="regionMap" uniqueId="{D6EA13C6-4E52-48AD-AECD-A1B4A55C127A}">
          <cx:tx>
            <cx:txData>
              <cx:f>cfr!$B$1</cx:f>
              <cx:v>Copertura al 24/10</cx:v>
            </cx:txData>
          </cx:tx>
          <cx:dataId val="0"/>
          <cx:layoutPr>
            <cx:geography cultureLanguage="it-IT" cultureRegion="IT" attribution="Con tecnologia Bing">
              <cx:geoCache provider="{E9337A44-BEBE-4D9F-B70C-5C5E7DAFC167}">
                <cx:binary>1HzZcty4su2vOPxyXw7VGAgC2LH7RGywBqk027Ld6heGLMskQIIDAI5ff7Osdm+pWtvtE9dx41jh
KMtkgRgWMnPlStD/vJ/+cV893LlXk61q/4/76dfXRQjtP375xd8XD/bOH1l97xrffA5H9439pfn8
Wd8//PLJ3Y26zn8hCMe/3Bd3LjxMr//7n/C0/KE5a+7vgm7q6/7BzW8efF8F/417L956dffJ6nql
fXD6PuBfX6+trvTdqzeNvcvru9evHuqgw3wztw+/vn723devfjl84l96f1XBAEP/CdrG8REjVNCY
EPn48/pV1dT5H7cxPkIxRoxy/rXPizsL7b5/PF9Gc/fpk3vwHqb15e+/tn82h/3tI5jq0etX901f
h/0y5rCiv74+CXewDK9fad+kj3fSZj+Nk5sv8/7lOQL//c+DC7ASB1eegHS4bH936y8Yvb+rqodX
n/7PvxoffiRE7IhTRBjDFH35oc8g4kdUJJLDx+NdBLcfd8cjUt89qpeBOmh+gNP7o09H//rJYNo4
3Vf61fuH+mEBk9ru//Uj4UqOcELhR4hHgwLLeWpRFCxKMJEI9hynx2FF3z+sl/H6D485wG3jjt4f
bX8y4K70g23q8PB13X6A92NHKEEM3HjyElb8SIJbJBiLl03rewb0Mkr/bnkAzP7GTwbLmc5790Mt
KD6KKUUJp/ilmCSOZCwo4lJ+3QiPju47xvEyGH82PMACrv9kUNy4veevm1f/qgJ8fNL5jzSW5CiO
ccwFfx6AgCMQgYWk++tPI8/X0UTfN5qXwXnxIQdA3TgIQv/bw9B/YDKPC/boyp595X9K5CgQOcYY
EvGjs8LPww6BqLS/8dWVwe2nWH0lVv95OC/D87Xds6H/L+dpZ439eOc+/VCXxY4SAh4LUfK4+uTZ
6ssjnkicJJI93kUHbPq7RvQyAE+aHljF/s5P5r/25Cc0X3fmD4nvCaOYMxo/RhLxDBbwXCJmYDDx
H7gcGMXfD+dlTL62OwAELv9keNw0/v7uh6ab9ChmkiUCvRjaARBMmZBIsj8j/1Mv9R3jeRmRPxse
QLK//pNhcn7nQJr4gTZCjyjsf8rYHzYCtOp5voJjQokgL0Py98N5GZGv7Q4A2V/+yQA5u1v0j/RZ
+EgKlCQcoz9t4CkeBGJJIrjAB2zrb4fxMg5/NDuAAa7+ZCi8sx9/bBJCjmTCEhC/nodyTI5iiQAf
drD+fz+AlwH42u4Agf3lnwyCf310/bL8SFMgR4TwWIL3eTF80yOxd1pU/EG6DsL3d4znZUj+bHiA
CVz/ySB5Czz34ccKxugICQbu56t3ek6p5BGiFGPM+B9M9yBJ/54BvQzKv1seoLK/8ZPBct5U2v/I
GI6PEhET+IMfl/0g+QORX4LMn3AA6ymf+vtxvIzF13YHSMDlnwyI9M62d/UPzQTRESjxTKA4fs6j
Ysg1YtAa6YGX+p4hvIzCv1se4LC/8ZMBoe48FLigcHb3dYf+gOwPQaiGTAKi+KNVHOhWCXgyHFMg
W1/7fBQSv28sL2PytO0BKnDrJwPlqs9/bGkEAbUFaRd81YvxPDlKsIwlBI8/bz/1Vn8/nJcx+dru
AI/95Z8MkPSuuvuxNJdCwE445BMSSO3+5y82QmOeMPBbfyYjTyH5ngG9DMq/Wx7AAjd+MlTe6vt9
cf6rE/l/d1yUHzHBARXGDmMIhjIwpwepx3cM4GUQ/mx4gAFc//+NwX+uy/95fGEF0WH95dzDk9L8
t+9+mTacyTho+gcJelF1f9zeJ59+fQ11vyci/P4Rz8jTV+n7oMHDnQ/QVkDs4RICT/LFgBLIIseH
/Z29k2MJlzxGEjGeYNCC68aFAg5j8CNQvgjiBMIS6DEJkGff9PtblB1B0QuEsQQlklIm4z/Pm1w1
1Zw39Z8L8ce/X9W9vWp0Hfyvr6GL9vFb+3lxKHdSCIoMOAoCy+YxUJL2/u4NHGmBL+P/apjtliAF
UYUO46nh6C6RI06rQOjxQoxPC4aL8yeL80KfGO+ZzrNuIZnjDEpIQIIIwYTA8j7tlsS2dDEOSLVZ
8Mu7dhSmPrGRaPlKZkb2q2HwJjlrsrltL4wRDb9cxgwzVcZx3Z2aOmJuRzNSuQ0dnKDrzHM8pQNa
9HISZ6Nbt7C2n3BOcLYyZe6qtHGFbDam4jO6FVWD6HErXdfukNe2WTFq2nrNu2FalWWZ0dO2tF4r
05L2Q57386doMLRLF4/0Ki+R7FTG/fDbUJpi2IyxXkhKZDG6KzOj9m1iTJmthrFdkh2WSbCK+Sqj
J9Ui499Y1C/5NhJJMcPQprE3CmIlp2svKcyhNhoT1ZXJYFLKcEQLJedyNOlUznpe4cVpfloMQ+Kq
VeCVKxVxLh5PQmYn+8ZLnZFVkw9ya3HfX5sC40uS56JIEZCjW2vRZdRNhV9FSz6et9rXm8IlQ6IS
OvLfbG19rFjj4+YqG3ljN1XVTNFbT+lM12GkfXWGlgwRJRIzmS0ucHk74jr5MKEoW9fEJXHKWtve
ila4S1SL8WPvY+0VY6XIVpleYKLNqGWbYj4T+xE13o7ruGMw6YoWhVEiIlikIbIEH6MyguuOFnLV
R7ZlSneo5GqZ8zFPM0LfDlnJ2YbWFW3TLMnDOm/jsF76saKdikrZ9Vd6nofhrbcC+swS290i1hRp
0s1znVJP41LlE192RofmovQ+ineisfqGxw3WG5P7sV7PPjP3yIZOqEl3TK/LqCLJdqKhdWm3LDFq
1Wzr0m2XgVRLkS5iodmlM9EwfhLUTZjupOxMvag4X1C7m1Fvm02IfW/TvtPGX1nUtLdoMPBrGcWA
/RB3sd8EXRGdq4HrprmErufObFyW1eU64jJzV6XHtLzqaB/KbTbbqa1TMtWF2YZAYX9hZpG/njoX
5a1q5qbux9VICB2vUNfX5p1tSVGdMdj2sAuTcv9t1SDfU6T+uCgWrIfjSRJTrgok4cnZMnFerlwp
Ek/Tqs3Fsig8ZmxYVlrWeX/Cyownv8d5lM+rObeJ37Q8KaIPritg1ZZigN1M9dLeDnpI6DrqRuvU
PPYw65p6uJm3rbiu21oXqh98529nNsX1Kkt0swJLadhqFDxM637OZZ3WQwzto94FtG34hMt3Q+XA
VFA7zSaN+6Yy73koXHk1JnFrb+DInvVrZzX4jeChyL02Umq9MonxNzruIn3SzcbMq26mgt+TRBq+
Sqbeo23NO6hb+Uh/rhyWbwJpWnZb1GJRpm9w2DCMd2WJ3SbKF/GemriUm5H5+CbvNL9oeozOu7k6
LnKrOqTVhAhJi86ZFRnmWBnMt9rzEzOQ8HvPZ7fFSb9ZcvaOzuVwzHKAKtSDol2Vp2Ho+ZXMm+qq
YyhKeys0Usmip1Na4uz9sIjerUsSaX6dkPqmpvZz12RjUI2e2BZVAZ/0y1BLVeseVl/TiwKccZV2
Mh7f1hgcYaVJ84nYDKtyQsl11djjctJuw3P2YTBSq7ou4lW/4PetaB4s4HzOu9CtihgfR9Pot3PX
Zie87j/WwV5SSJXXJIzFCmXR28hIo0bP55XcAyPnToVIdDs3y1UXTe9GHbZtQMXGF7pIhR75+eCz
ANth2PYuU9Gs8Vp6rFXSNxe8rsGxCsHbSfW5vpCmeC8sXet4WdIqJ2HNG5Gp0uj2N5xjmpbl+zqe
TwUoJSnC+a5fxDZBRbcLiVu5pIxPZtltKpedLUQIFccQC2i/nOaNrzaWLUb1mdQb1E2l6mg4paEC
J9abNxDBxpVrwGTz2O5IC27ULGIDrop9WPh8Q6tEqGBrdFx4YlVGFncSI3qSh8or3SxnWTb83i5R
k7qa5arr4qBIkjQKl6NIpXRO5T3d9jpRixQr2vSrnNBPIJueRLg6rjWhqvV2vs1KIBppVgBKxYiQ
GlC9aXF0Rkx+Q6XZQORflJOzUcvkwqwyYbt4NWtTlOm4FP0GDVRcd0hGTNHQncd5ssvLWl70GbtG
7TCmhYXNlMn+wzDwa2SKSPVenwXJjgdReyXL/ILoDBz3JG2ax2abt7NZ05LMJ/NcXbGosCvsyTpJ
YprvZFSyDsIkBKqorPVJ1MqPZvDTqOKgTZ3GQ4IWhcA/KrCt8VqKCSsMvmfNxuoauyUyqzygTrng
w5BOYq7vxrCAa4pabqNVOw3VWi8sq5Tphm7dJtW4HXDNjsc6Me9mlI0WhpoLWGo3aq3iJP9NzksO
prH4XkW41+2qIH25c9nU3tSB4zvZ2fx3GbVtkibcyXKN5/YMPMd86Xxbr5qKid+4qPEuXsr6rsi8
wxtbzMuqt6YM67mFNZtcvso5K4/zpMyscoa2Zt13RNz4to+MKsxYtCpb4mjtR9msM4gX50VeVuAb
8yVfoWnwt1MR8LFDBf+9TUi3bkB1vC6BPUKYKIdhk0xzctljeYdYV61FHsVUdbqpyi3GeZN8ZKUM
+EwGaKZEn+dI2b2SorgY2m2bDL0aQ5+k+RIVlx3Op8+y02Qlm6bs0maO9Acm2iUtSWaStHNNma96
zDxSZdYRvY4zmgwrn2RFoQiq5jEFGMUHZKpwYXU+9mlNCiQ2NSrRdW7DNK4iVMOkyZhFq9z46MIu
RQKUq3V82w81VX5wxaWNsN9mZOQfJRrK4wWNaCfKkqeS53TtfAirKi9MlSaTnSEsmqlVla46cL1J
BwxDsmveMl+ruV/oKvFR2Z1jInVaFQPvVFP6dsNc2b3tunk5JnB1SkXW4BOkJ7JqsS8h6uf5cI8F
m7fUG/xb12JagUusqiWt46noVF31xXHemPg33yfDurR9IJt8iKRXttPoPR/ltpPMKG27cJzFzp4g
iyajXAQ+p/EZS1k+xufYdHyXE9u8FRP/oCuHVt4PuFJo8Mdl39YXOhYoDXWy9eAXtywnJVk5GuEb
5zOyhhBbp11Wt+nSTeNWAmm/1lWsj2NwoMehI+ZE06baZEDcwR1qploIh6e8i9y27qkEslMNJ8H1
taK6TK4H4NrXvetHVeddchoY+zyhqTppq70T7sSQ9arqXbM2ljdSySbH56bs0S7x/XJREF3ZVSSN
Rus8s/a+E97btfFDfSLkUF8sk9z0jcu2vHR1mRZL78G0aSj5mxA5YFh5YrItjpawEo2JPs6VL35D
zjtIWGRbnXBMZXbMByxXU1sJJSNbpYtLmlPPLUqndiweIKZ6rEQI45aPk9vNBSQVAs7upHQcY2Vn
Nl6D6+m1giDEtgVqZ+C9heuPFzxU2yFaepG2XrtVoNyo0utpl1VltDFkCe8CpdGQliaaj41H5jTk
JmwsGemthESneYibLEEpCYnsT4dkCZell+P7Ft4ziDetTRKnqjhqBzXzLLwVQyfOqeMY6Ew1vIGM
EhVqifi4RdkASZqY8kb5qgdnPcdLU6sK+elmRHgYwKBF8TmxCLa0sTP5PeeYpd4leZmiWdK0i107
bvqowjodRiS3bZ2LXiWTEKuhs2Xa0WH+2I6kNRtZFkORuoRMl8kYCborc6HdcRJYNarJ5A0/9Qu7
rsJSMDWVsnFbNzi+KzC1N3A0J06LyvpdX9JpV9vKKN8Is664uW+7gLvVEvBwxhoZRSl01V1H0zzu
DKszJR2t1kSHWpWozCNV5SPeLLHPypQO4NSbqMONIno2c9pnQx6vB6A7+WUB8OdqbBORzgbSdMVI
USoad1ZvSc/JKoOdeUw5u/NDM7/RSajKzTgaz+CdDB7SOLTV+ZjV0UkAT33WF32R9oN+nyWFPgWv
jk+FXdjFoB1WDrzmVoqObIaeZecxePFLNtZ8TYSOgAPk+h0buzrl3VKsm5kU5wOk2CtvaHwv+qX9
wBLkzyZXDddRhspt3Yh3hlbdCZppecaYrd+5qfObpZ30OqDcb6O4bo4zQly+AR/Ursq67yplUdKq
VpDxvAwEAvUsUbNutAaiv8Bu7vkIzqmb3izDlGxZjYBo6KYr3KqoMt+fMkgo18XcDSsaY9wqDSF/
O5FuOEH1QMMZKrJos1c7dqJOQpmCyUTHnR2bDXX1pODEbtJCpxoYYivbRqe0b9j7xIs4zWrIu00O
VtuzQCCIL36fVeJSZRVMuAw4v8qmJNlYeE3lvOpq/j7P5uWzkRF3KiC0XFrkLiGB9DLtYLRrWQ1x
ioYKD6rsojKdQtTL08wAV4yS0KBTIWoDAUfEgFarU6fd8iY4w1ahBma/rcaovEp4M0gVxXkJXw0t
OLCcyZwqOJdc7PpqbKbU8WlZk86EdMwq/alrlnlt+7jdzIWO3Wa0URE2dZfQIW0Y2W9ISDNPRz7y
SLWQWp5FoeYns7eZ6pJqSNsGTD4mKP6YzD17O4/zsqu8T0qFep+pQffxvEazIUTlkGBoVTgx5GvT
oHI1EZp/oHnZ3bIqD6p2MX2Dad+t2ZxnJ0RwvatbRGFD+sre9KPHMk3qKZ7TpWzkZwau6AYh/mDz
CaLukAMJLogfaArIS6Y8SAgf5lw4rYhp6b1Dga9ogAAHNKCC/HMqJshPQ9meFgspT7zTwyZyRWdV
WYl83XUoTyNt9KhyH5oN9FykpcZ2RUKWq9j1dBWx3n+A4GZP/OjoRb9M4dhFXTMrBHuGpNNYV2+l
ycvzilb6xiZzeRHPU6eGNiyw+uKUAyy7zLhy09F5wussKXsPCZADouBQaT5VvvKboeo1vZ97Wt5V
NrIA7Mw/wvtU065lbbs1dd2cICc1W3PpDFa+LPUMsTgfr4PLuFVVwe100g+YvV34SIbjloT6QxgA
9LQBP3Y2lijSCrJpDUkgkKnTcu5QtVmqINGqL3W5JV3R6XQOpb42BHKidVaS5PcK51WfgmZjixVZ
Wp8bNZtQHXNSLngDb5Lxj2Mrxu6sZOPCUzEvEz0pfFHfVfXc3aHILu8m1C+lmppIOjAj4KWwekXk
zse4nvN0KEsbn5blPG6sEcWHImmB/EAMRcuxA8b5GciZh43KC9KoSEf6nHiU9yvKwMQmavEtqFMo
V4GN+SnXNPvQWX4D8RtB5Bh982nsOSrStpYdg501+7sylmQ3FjWk49kXfYtVA/xuUVvfQ1wYipMx
ivi1oHhoV+At3Ttd9gYUrIKaIu1Acjleim5xadDtsIvE0q0LjMYbHSK+1pY54I8SFx/6VlQ7U2GL
U5ex/C60DQgLLMowZErZEIHWMI0trU56KuoPQ0Is2xQLBnUtChyUgXIupnyNufdByUCrYjVpAZ8d
OHWQKYoYVKxgsf59iisIMK5vQIkoZA1alLAFmVLiGG53mZehTZuxcPfQGkg/G4Bq4LJqb0MRZae1
b7MRUgdTtuUacjd4SMsgRK2ivEPDpmp5DMx+9tU69jZ+J7BfUohM8DWwSQqbVw4L2BC1xu4jFlw3
X3QnttdOiLb0RIh8l+d1PitpElKd6IwhW6lydBCtVZLZHrWpBd1hOa48mUqdgjTYNpc2N7AYBJsF
zapYksWeVnIYOVHtPILsRHkbLRtumzJSzWRzf5UsEuSZWU7tbR0zWKuWSnjEKDL4xMYSewqaNWre
UVJ7IiD9pdU7h2eA34VWhONQ9BCFIlPNMMBp7Gh57pkk3Udbc5BgbAYK6x9SDuhXsEgkGJCCeut0
dVaYSLNV3fGsWUtLR3OMxghNacJ6M11PWdfeRozCAwgzsEyP2g5tgS+fRlHB/Gb0CDBI2hwml9AJ
viObsSvXnuU42c5s6UDyGp2EhepLB1MKnsLzA+AEymvb1s1lhBHgD0Ibtqed66y/rTiGK3mbLc07
RPpqugZ3mZutRzIuz6PYwaYsIF0vz+08xYalszB9eYHB9dizoS/7D0D8fXhfJ1Pm3mGPlnYzNrzZ
B7Q8C9sexbxLnWjhadYvMFA3Nqy6kF+mCm+d9ckJyIBRl9Y2zCmEdF9fGOfBowwwhulUTEUjQdei
INuJhGZxOkZt3a910sAUpyqG4RPSjxMQJJfD+3GsgZgR27MomYNyborf60kQyFKFObYMb8qaL/Ym
zoYxUf+FSFGD3BYz1YSMcVWjOVsg2BnfXsZjjZsT0Xh2++3iAVTkn1YOCBKSxCKGg16SJGCHcLbi
aeXAjDmRSFPYtYR2l/VENQY9ZUgmJRF3ekNxb0P67T7JXzqFtvACWAIvXnKoyiQH5Qog01CbAfKk
Eh61t6DeDSjNYDc8OEjvVqRf2C6efdcpMUR1DnlPHUWbGaQWFcayu65Ga9pUDoitDal7VU/Ibmba
sd+7UYRxxYoRUuNuaSHYz4HWNSQuQbyLk2h4yztcbCTu8C40EXYrmRhn1bfntx/+kyIQLCWSgiax
EAIR+uW8ytM1XSLSYggfs4IcWMPebtxJXpTdylM2XbkxHs8pH+vUNHn3+Pbt48u3L5SC/rqwGN7v
gjckQU6g+1LUczQ7MLVB1/OiBkOAWJZVcgKqcfFQsBYSCAkVKPM3WO4Pxx5MFkirkBwO+icUw4H/
5126Wvt+sCAjOVtlF0s81CA7RXI3mYW1qsukOLNlxy8jNrS7WjipQL/3eYp64aNNFJoRq6KgpP+b
ge37fQ4CHOQVHGp+UC0UhB8sRd05UnYQ0FWVkelKWDtdmcIBXXTIADf4NuJ7KznsLEYc9E0BxTew
p+eLIOcsaRqPezVIC8lVUbW0T+WUxyff7udwUphwqLNxDCIpIhKW/Xk/87AYAzbVgHF6UNsRaEXV
2jXF0KcgZUBs+HZ3hxsZuiOwjwiFCinUAeS+2vmkmlnPWNfgjxrVfgk8etJQe5hnEIG2IivB6Vd+
3otQEBhAWV6AY62+PQAc/2UIsKegqEtiBiXV5PH+kyHokeiphLqQAn7f9R8KXy3R2sRxSKACGeWX
wDniYR35vIVqQeHL22ypmgg0nq4HQY87BOIgykExCVBUvPB50WQqq7lo14GUSa6oMNqkWaBxk8ZT
NoDIFsB/pF0+asgxFrIcT9SMHBLiYm5AAK55pWbUEHTc5m1UrFgfwPc/lmXYECDQQiFhz0FjCiUm
Atq0g5JA7Exqo8n/LvI51qc1EFlyAZWIpF1FVTLPx64KKFxV4wQgSj/h5h3kFhBQoXID1cHOTBB0
w4DgwaJGsPK+z2q7mZDeh94xg89miJpyXTYZO+045de5nOFqxzhjyo2U9yoGj4e3I2L7SGwKYANk
sDB4qKHrbaABoAS/lt/l7dRmG22w2FnnQQiOA+/PjCjlZ0QLCOCwxho4QAZlhl0fkiz7UMusAmZS
FMX7xYXlmkdzgGBKYhgCqzKoShHQ36sz7VoI6BUfgIQEEU3LccHmuX9gVQwsupFFH72dDM3CydwM
EO59zySIEy01eNUsQttNQwU8h2pQktZk6epZxRIoVTq7AlhUSQUsFOg0ehtNBtYyg2rOcpz5PAon
wU4QoO3sNNTzvvAR1pVS76YmjqaNpgGkVF9PEzoOeET2dOKjTVTQHcjXvZzbbj18eUKvY+ikhwKN
WTV+7Liacq3lMdT2viwCh0lzKIM72DQNDHYBjm/S0Q6FvwqTbG/9YgIUb9opA6V5lBvNJP9AqINd
YxDUOeZo7C6yEGq7ztoyg6p+JO6ycjr3pobaQlKb+QInMSSQlTdztHtkadNohgaAHWIVdYNdxaBs
fsZNSa7nvMSxygWP2Sqz9VLtIG2q/y7sHZx9IDgBVwEUCo6Nc5YkGA5mPPUWMinLluKaKO01cPoc
aorXMEfwUyLOIpTirrgwogcIvu0kDp0vTji8R4M49E+AThyyCTJCfpiJEerdlQT/nkcgLa8ayG6v
vt3PYXDFcOIxAb7E4NwAHPjd/8cdT+cHpahCElAPVR0Lc0ox0Hww3n3Vt6rd7ZDrAf+N+9u786dh
Bc4ygISGoWMBL63AGY/nPYKSGw/BNE7FNOLvC4ntg0HUdceFkcwqUnNIlasF3k09zRbc/BbADD9/
e9J/iTgSjtok8GJGDOdn4KDAwYGWEaxosiUUZJdCy8tpzsZ2lU/0Qc4OjPrbff1lA0FfDNZYMAwH
NOA01vPpFn1exy7mi5qWpvzIWKY7FRcVXJBD0yruxPTp8cTD/7zfJAGKEFMJVOELxXkSYxY5k6i2
CZTDRjFdNTMkRyDg8WtMMBw1oWz+ZPMZdta3ewWDPICXIBLDKSV4T5ICZYzpIbxFUyc+wyNQklBd
IuT9bo6Ra1Q5V3W7JnGTfNK8nD4z3eBPLApDlRIj/J0vqA7rSMzdJ9IYR9ZwhISdllDYm/8ve2e2
IzeuZe0n4gE1UdRNX2iIMSPnTNt5I3iUKJGaSJGSnr5X2OUqV51Tja6rH/jRgGE7h5gUErn3Wt/a
kQ9lIh9iZYOXoYvVTbJAdEwFCIjXBB7xRyV8avK+5BzdL0Q37IB2hb4oxOByv7IWY2L4laQRyXJC
oDDqc98l68cgsnrMSEPG5gaLJpyfkfWfnCnJuN88fzkCmej4/eLF2EVWMVXifZ9wZUxWhyMi7ikj
sQr28fe2d8Z+TbIB/paC36Li8mggVc1fE99gddAl34aT67cwhsvVWXIAB4PFtA4bM6fTTEQPB/na
vifTgO933zUfEqDcvyi04Pw+tCvuoZKD6G6p6cvHNq48uKubM1SdZlY2vNDcDIB6ZqXQivpa4T67
uvexnyXbfaWDDbQHD8GQbAMeScL2u4x2UnwnthDrS+cacqdh2z8t3/WZupq2VMJK/dKY7ip8iYTe
6UgZvBDQM5CCV+zdScOXfdTKcMyCDriN19lvUgZRB1jEVtiPV051pmOsQzc6aiAkR21o8mEa5vDQ
D90K4ZFE5TtRd128W9WcHJatCt7rQbjXiGPDzzlh0XAifRCdu6kKq2ytGy6KLuF6PzXXU9sAkjvA
ReYsE32JnWltQhNmfHF2Out2AzM2uOj8Y6mOINpNuDBK0t780GqaUHT6w1C761uVcGzVQyVQJv34
fRg0vDpTgaDLjTATD29iKInvl6gP8pizZTiYdUtY3kpNPhDYJs8h6BeIOiEttzfQKu2580ivIEyS
EWI2qs99tCbRzq2JMzuZLKXK6DbP5aXpoAvvJmX0WADOUOoinF5tJheEz/II3A3JQAPiZP5BpWzT
iqfcdaYa9kxxCMlyxY4GVXqoaTrhGlEwxq5vbjOJYMsGNvXJuV+XZf8/X/n/ft0jOk0x+wR8IEOi
56+tCTC5xCzNmFYJxI8UOmJLHnozbN2n7w/0G9F5/2Or+IEnfu4H1C1V/dtErN+//K/nXuHP9+lM
f3zzOlDrj68uPydx/fW3rg/0+6/hcX574Cuw+acv/o0d/Rs69MfMrr/54Z/Q0T9hsz/53+/oKPWv
XOfvo7j+DR79z/Ozfrnpbxgp0p5RDPb6GsH1YkhiPzHS5F8eYqLY7kBTos3iEXblnxhphBQ1ZqTQ
KKFQTIJrifMbRhoGmCWFYTcxfhBhwwai+fN1/ul9AjL729e/YqTY3v+yN6DTQUoSnDLuDDVVjEf6
tdjQCcr5zfEwdY3bjgGecQab9sNWw9Zdwbkdy6R5skmFb5O2Sb0G4FZP5zXjUV/u+wlnVxwl4ljL
7UUG+m7w4c3Ok30iCndaeV5f0G3E8t/5zr3Nwh8OcTJWflrOttwFUL0fubNDSrAdJegBjgmfPm51
8lZuQaLyVXob6I1tuUAcvi+5QL+7kbU9JS6RJktMGabjoJd0WTzzWUOXOXZya2nKJQaswBbYKCix
lh7gD1Q7liwa3sPQpnUbkJu6FGiIAIukm9KoG9WHNvCXtIOlB5+nalMS6TZjXFzCqW5zMEwVDkB/
Vkv5bWxtujCYoAIHNbUKVkno0OfJ5cCmgaY11y+e5+SRBrS8WwbAhxFah0KMdoZQEX7Vw9e51uYm
AQu0a+1ooeLI6jx0H6utduc26tZT20h3qbalP1O4CUUCLbyo5+O6BO9QzYG2Ff2JDu4piIb5JOLR
QcVrw6IcQ1VsvvSPXcDeNyMjZUqxVO6VpMFrVbuHvp/9gtJqvE3EbAtBCD3BrYozU0q3a8Uw4Nny
Ek4JwIZsFqrFbqZgAtVi/LQF7VDwrgoy4iK0s6S5Mlrd1tzKzhMHf4qBbnihu9nCZklNfPVZiHLw
LSntQAByfkPWKD70nr1CKu4GZK2zqTdG8kbHIqpzVtLZpn4VVGkylhr+lJ6mUzwZOqVQD0BERNyv
D2PYBDuPi/sZ9lYeb8sLhk+9W5fL4Lfrm4Q2G0nhPcFErl8FZHCcKR5sJ2ha6K+pAywzfqvRYOTd
Np+M4DqVLAKnFLp7og1e3kC33RI4W4y1+5aEffh+Nvx16oNgbwfY3ouxXT5CEblgPB/NKkKSlAHg
SNGs01M4Sq+otH9Tdku72/TKdm1Egi0VviXZ1gMk7Ieyyj2vvDfUE/nQNA4WjZ78uwUkzaVqFeRc
mJP+wUSGgqIV4KaAPfG7kRr/AJ35q4gggM+br3DqBT39uMaxwJ6mvdvWUrkHQh0cba36E0SqowOO
eoCfuaRxuMUXVq4X4kr4xVvITkCshl1FY4WaYXHeq5IWLqPHywecgXO6etjvoTCsCzBZEqwPcUVt
DmkjSEPu+j6jE5vOtrJQ1mcZfqSlV1XpcEXmrnV/xkIBGbvcBtj3pcgqQckbaHEyogqHNJIvi55O
GwiotxEcwR49mLvTmkcp92e4d7JjR+DfTRr6UQHCw9ypNVlvgzL2HrmMAIaRze7bGGdux00N3hdo
US3H9Vtrl/a5m0yQ9nPU+YWFbQZsAvLZBEwhY4Or0ibYknftiA57Zej0va3Tj2XJ4zNo90Bmswmn
w2gqCtdNruhta/pY19VD0/ZiN6O1ul3ivrza5t1joPiUrzU5WuPcHu56Gs7EZYgWnoImeijbpk/N
JHcjdzIbbGBT0fh5mwANBvbYAB2iNtXL9gYS+ZCwJc7nNc7VNF8qYKkgJZK7ksX3zfLR4/F6Bf3j
B4hqOhflwEDWbk9l1G8ZBxviL9Cj5pifl1XcQdZaz1sfiu/I3qEJcG06Ze7rBC5lBTPhTVDIJFD+
oxMzEKKqWdcph9WbLlYQBgtMfAaSn8IPAsQ0DtsMa60hqReNaweVa92KRW7y7G+AV8KmvweEl9z3
fgKwy1PRO+2AbHUe/uP3EdZWZW7dHPR5A2BpT3Tj7+nUBvsQZFtOGuefpwgLR9dpc+7DqDmsWE4P
mqBBgkndxXeClusD0IH2o1E9O0Q4By90bt2nBURktoWzyh17qioWPZUgy/IeMPJjS8UEXKGlZ5Tf
YQZFNydqbIpeV+YIRmz7CDKMfwj9xcsqnkwyhXOS1fO863s64m0SUJwVcXncNLPIupasOZflsuPW
m04zgPJzyQgMbtjDuNkmn9d4WC9AWeklxLlj03Hc7FdQKNMR5Tc2nahRmWazO3QAl06boNM+XEP3
zCsg46EJyDsCnx5HtE+SHe+24B2kNHaA/A3LtFzfQ6On92VI9E0/VXSftJOukWnwPtV6BN4ea4hw
UJL1mc+lj92oao4DpiDdQGFTIMuAb6YtH8cMzmJ0Vk3I0kg0NvPD6QGb2g2xeK+2ZQhTxmbQIkpk
GvLeIYqXNQex1qWjNw67aet6hB980P3RVniErqDOS5tGVUTSsndlAfpsfu6vsKYzo5cmeGOftCXz
q4rR8hIzoszwCzjXGmsDEGgJrPzYrQFWPeg99zMeNIVZHaNPpneqeWmsA3Iny/B1he5V6K3Fz7fy
xYtnvi9l4j5WSWNSwHa00FJA2Z0mEuyCKwoyGUXfj021ngKKTIeznF5k52eN1x7jFs2i7wM70za6
4fEGEktv7ujj2q56b6pScMYDcCRNdxsrlxO2C5IpAbdnCnnhdVTfovtrXkwF1mWJVPvQxn2bdUQa
HCGUKwH+GuIG99uj6JnqyeVqrg6RSaasid2IzErIj+EciHNUW3ZYmShQpS2ppl2183vVpjFzA8hI
4o5gfsPMW8r7EbDosYdDfzHuyrigJ7zYru1yn21r2s6izQna7KxFx5YC03xYJ7VvQmBXbALfVUpc
UR5OWlDe9R7mKgHCbQ4ETAq3yzmswPrUvNxFUGi9tebHsSo9BHpcVtU1zytpZFq15QKCXCOZ0c0k
3VhvU6Jn/zIl2t/PWmKxwPqyq5s22NnlhaDETUeZkGyx0X1dt1+92r5feFsdtsGB3fe0yF0Zt1fZ
ey66JcFJVcGR04OXsXZ5D2PNz2wVTShjtmO1+HTv68HiuhdnkF0mZUmPdAv8mBT81TOOCSSKIbD7
raEsDQc33XDW4RrpwrScpM6sGAw4/VLBK8Llcxe25euV7kk7tGegMpPLRCZ6DA1hDtI48W5nrBRp
4k8INXRDk/XL8uKvpc2woTyPYiaZJLhwUjaM6lZOZE6DwIpsYcKkIXCYE3zdxwGYIpzuoXkaazAa
G5TtwnXE2xugJkffqGJpdHAfo9SBhKOH2yVEzajWEDr30NvnYWRfJwk4iyDidIgmPwJQ4q/iCYVs
7NKSjgS5kE0nrxTI5kSgtE+OVIeAkToLgPMip9L6N5Wr34EOknlX+zmMgPBD0JbdefRB6GVzW8oz
65nGvtDbd9jHn6sA8HA0oNoT2pk9QIXqZWHdPfE3cZJE2lsZhm+l1uXrOgbVse9EksVsYym4kO7Q
DKErTGuuZJtLeLoN05ahRYlyPSbr81QSAVONA2Ht57Xf27BKLgArg2zxunc8br6xrfKOPhX9niBU
AuJHiMLnH5bK7z8Nq37Ed3mbITxn96QWrsyRFnko4SBiaoxXyHq44VrYPB7ggdQJDsLAvVNv6zTc
kqZL6ziL5/ndAEXU0fm1gzZmkZ4ZWUpqbIOureRlA3H53osXcxPgjWqUzUcvQTFMwjnvJz9OGQfc
A07YpjBCeuA7jGWgUvXHzZEuNUq3R5Os91WwfMArsSeA1yAH7FSKq5itTjWqwQPiYh9Mu+idahGM
iTgKcwWULm20OiOlVJ552YEwpdhzl+gKhnCshX209Cd/UQ56+PqeRLw/tgoZgJlF99G82nsETQ4r
ABBkAVyXA1zFIupNb32jHtVQBo84MfoWvraLsxW4Ndo8XGcers60Ggd3A9uB4xXM8ZI1PmmKpd7y
aoueFlyok7jrWjzBZGvvp6nucq9sPmgArvCm1jIrh21MpXodG/HWhvVyAzMEd0/WoiFJTqdmfaa1
NYVX0hPIs3KfrPzzIldZjN58nBex7fSCC6Vkml04WrQZqM0B5ZqXeyNH3TDAZSlxIc9jnw+2bz5q
z6DTIrEEWS7LbKTdoVLd/Fa7uc/0GCOP0o8suIs6dHT+YKpjLMmMgnyYCkKbECkXXlf3NA6+KbN9
o4A5MR84fiJbuBx6BieWmC9DD4vFl929E7zKQfM9LnOE8MJKjiEdp4sNgyaN+9XmvSLjrWoqmgaq
egeixJ5A6HQubQA07qaGn9nkf6oZupWO272q2iWNYujT2EiefZVU51VFUZaMbhqzGiDTkSwTyyUW
o0PV1jd+y/u8BqOwg7wYvDWq9/PZ37rzDLprZ5sRx871027eHiMsoWkgSZj3A1sLf0FzjNgPQarF
M9OtXq/ZhsGT72hnbqtF7bD4pqjXnxNt4f5TXWwMyHAf3CJ6tKL/BKHfBkxkPhMEgDGVeURC/zyG
QTCnQ1shaOWMn1O1NDkpB/vDjv9HUtTf6ky/ykz/vwlWIdQlmCp/L1j9ZQ74H6Hn3275Q6/CxOQA
oy6vyWf8A+YUgtHP2DPq0SvjwODPBB68+l/1qgQyElQp+Bo0ZBw/+qlXIfZ8TQJh3hb8HT/6J2oV
Jjf/Wa2iHgzKBNMMOLpaBkjr6iL94qDIcLbLNoA2Tdgsc8R1x7St3HpkveEQmaHIJx5LeWT4vq7B
wS5+fN+imN56zlLf1CptZGQKzLf4ogYk3ZQJ3tlrBAl5ZSzuS5ecamHXHYmHMQd53WIVB/YmjCGP
1QgtqYqHarcO7G0zCIyFYlpPJtrUZZ00K9YukZlbkR2USTWC5IYgU4fTBWHfx6rTE8h0Jg/+Ouxm
zewxCtq7pqmRY4F3X8xloG/9DsWLi18YXw3yifoTPOj+aBoS7W05dScYNihqhsTeV6qNDoBGsUIG
04WiyU0NwrUXj6s5bWv3AhXvUCpgkTHzIR2F7ePm4L80Har+rpYQw6jzi3qK6RGqewWHMTzFSGPs
0b894TlUL7CmvduonfnFj+Yxk5wV/hytKTJ7L+WMtmCqYpjRRo+5zyOgw8HksCzq9ThJh6IbUR/q
b891QI5TGYCPnvCLyJrh9UZvYOOa+y0Yb3nlI8QcVTpfuc2YYn3W4n4hkkwEG4/+1G/iAMMMAdiY
BMhRIE7W0++3CdBt2EHtwNwjF1XzHXXbR59r75UEbXfyFvN+NPZ2ZC7+XHZQvPx5fmrBoIDDYF/h
k4ypP3bjztqeZjAugnyuapQADTqIUA/JqSfaZmWC1+ZkmWTtinKas7XM/Zogmc7Wj3DYkXeaUGFr
iWp38QeVWfD/+TBcU89T1GR8RLoGbDRCesNhmyqTs0h9gLQrJrQBwKWAdnq5UAPyzB3KICS/kb7V
yLM53eCA+AKZdUTx/kgfJC7UsHgABffTwjJIpOLA4Te+qrWiRTIsMi3rKilIEphcMG7zuWRe9j2S
MJku2g/Sb1K1SZKL0TepahuaNfCuMi55fPieUNBT8DUuPbyalT0mW4BOXIf0HlsBUHd0a2A4EUfl
EIZTOvKvFgmCAv3Ja2c6D51XvQOOduRbhOTnRM7DEo8PPffWVMJLg36EM3j01/gu0hA4a/AKdFFh
7kKPQHW2iBW4+Ktb668NDlpqZeDlTbQhbOovZZltNQLueK3uGWZNXwCRAxClrwR7U/FDslK9hxBp
4mv6DkJwKHI+CGT5r/kIP+7zaZt0NoRe++TDGS0SV+sslEzmm5VmJ2rP7cBeLmeAZTbvwHHtXdXw
3dDM27FF63C3qmbd+8SKk9A1+Adcw5gloHILz+wOsR2BDhglwh/ZCjLPw5xWPeBcjF7Tu2nS8WXd
RKsgOEHe+Z60GJpV3SBwzdKALegVJ+Xe+cvcojuMigRt9h1O0fUU47X9SFzErr/1AmZSDLNCvioA
IVpPGMhQ9WMFttO495iFAByFB10mcDHvNLqbAhX3itKfS0hupD6WrsF7ieRoLjvjZ06MFx9ZpGyM
Ilypliapr3t169d9shsh+P5AD/5vv/7PH+3yy657ZQ/+p/3654i2f7vJb8YSPCJwtFeLFkwBD6+j
Tn5s1F6A+fqwjhIMe4e1FGAT/ekr+f+imB0Co8cH/XAtF37u0t6/gHGCJkVKDZbSP9umAW38eZsG
oRNhKJcX46MZmMfB1P15m0ZeZ6081JRpGC8kXUz32gL1ul3t/Al5qeRmTTY41TPWXyFiCgXJIP/G
5LPwkWtbwrg9ojDpwcyKAOshln641vSG9vUbiXFxbWVr8yhEnnSFg5rG3nRTj6YrQAqUKfApSKo1
D3dRiE0YLRY5LkhBQIqC+L1BSElBAZ4WIqdsqW1XQEV32TrL4ZEj/HILhR8RXtE0R9gxzRkRlW98
McCoexQbbET7CDPNFZ4A6WQrB3UWtb4aDxuXQ7b4JcVIl6bH61QNEsuBzemKx22EuiVN/LWVY51L
Gt7qEOJ8uHj3aynCI9V1leq4QvJzIkM2jj4riNftuRs+K4vm2PDRwKIbUWT4iXzXE/ZIk/6+aYLg
NCJFmNrFVhm0pxYGBHA+idx42gYhuPT6pVJoZ/u6XvJNqgTScPAhZNhUifjcE8gXpp0MEL11zpBC
gEaLwB/QR/ViJr9MHe9fkGX+AKDi2c7Jc9sZL+O2/RiuBpn7CUs808ig0dbLfMnrSxxLHJGlZWll
mkKRLp/n7hys4n0CWIIgIggdHj0upOPEehyyHFUPYgVsikRZBdEUJjl5YvclJSQVhLv93I0iVXa4
8WfvbVLrkzdO76gMEYke6jdVJzPyJTiAdefB+69uEMpBjk4mfS7Hzb9sJDxMwtHrTAsHZdZz94Ho
2px6SD65tr9FiQcWZsR+DHhDYkrJlBTCk34haayPeMuekDMdnje4g9DCKwdfUO21F+Zmrc0el9WH
hKAn1255lsssD3NsPo495VnnVghOaP0oGnif79ZlLcaJf5bO+8pVVLA1emP+kEelgY3kvzqYSFME
2QNEoUwdTgIzJ9h0R/K+89W0EzCBhrxcqfc8IJxSbN3KzuEw209qdHCv1DxkICFVgbEGJtP3Fuhj
kXR+tIeuNSHGYO5j7Wu0axHFKZVk1q5fWZV8ba3Pb8bRfdGwyPZEKQUBCyVq7+yHGpt9HvYRQfG8
BMNdg3zVXV2HAMutDtKaehhIMFmo0bE7Y+qolyJVe0J2+xaZvjaPoIgWUrVxvrXiuTTlWpQwts4e
SBbE86pB8Uw3yWXswreZ1l+CwREo0v0IGpT2ryrqo4uW8MXEAlmzUjXiimp9gFc8Z9QvsTb0ZX0/
BxPPqm55mL2xQqYMSAbz5ydo6AMqkK1OXU/fEMJA7h6WFJQDONKoN1FrtsuLt9R7L0AkkMNPAwd7
5HPzXMaRl1dzbYpkkXYvRg3Is4HEMDv/HczUIEMk3CGAET0iV7HrTbSruuk86a7dh+G7ikc5BtFk
3cqPtHUPTCKUynxmMrUx2EzVgswQVM6s27zjltxH2Ich0OKoxoGc9kG3qhwWGD1GYdvtV0kfl7WL
MWWoXE8cXuXOqlYclYf0RyiHW/znSwu/JU3mBdkSdusaVuZLQihQKIT+VHvhPlwLudAi3jAaZOrj
JPNr9SGOUJZbjpsC2xr3WEzDQnViKnTddPm2BdVuYJD9RADdWVn9aUX2F0d+mfcIwXoog7wqC71t
3osl1AcSoT5fyIzUvwzos+uhGyKrDYE1XJvlCHPU5WMMnwdPK9nVgwnvq0oeyQwQiPWPPtI9mOGh
IQoyMX3ish2ew22JzkQuL9/X8ljiOtUte5zaqkaiGw/n82vCGeprGcOh36bkC85ZFKy2Eacp6TaA
ElD/FjgWad+Y94I3I5yU5cnE3demMqd+QVqUBt2t8dE8YbYI2/Fa2ZQG8nPF7MPW+qDfnZ2LnrWg
zrx2LYBWIXkaVf2ebctHWMIfKlPTQi2U5czaJ1GBXB4NauoZI4BuVpiSmWykgg8cDJdk7G3uJXOJ
UBMmZ0Sr27Ilxi5Ys/BNGjzRalNhGpdLmyHbgfAlaaqsnaW6TOP4pNmEsTKj/pREWu9HD6Aags+F
DSCn+I2HAFrwqmasiGwaYYdiGAZ8Cz/DFQ8Uij7ivAI8G8f3PlB1C1LhppOG7xYfU2WsAXcNnvDz
qpIbOYTFLLrxRBL6GstNZREmugCEpl/h0mlcVOahmjAPpUUKfee2Fu9/I3iaePFO6MoeSI/BUFMJ
W2FGdjfrGIT5KmQ5AObC0obmg2tRk0elvkgznBSUolwNMKNanPBIgEFgxMHI+QQD2care9nWWJwV
Ny3sfiACGonR/dYleKnDqsYdI4Tthgj6djh4hVvEHWykg0fMuuvdXO9hZm17uWDrr6/IGgOtl3Vx
+To0OIRJP4t8IrAKpYerkzPRHNF1sHe6WfzbbsHBjQGO7QaJll71L7ObvsxeC35rFjffK71/VBWD
psKfv6JSf5Kw/ndC1/5rfx2Lqv96V9dn8/kXnOu3Z/f/krq6JoqAQf29iPUfP0zojwr5t9v/jl7h
c9r876wtA2j1R4FM/4WPQ0SNDB4Lp+KvQtbfz+8L8QExMbxFxI88fNbClab7B+BVFF4h41+Ya4oa
maPJR8gm+j4TEM/uVylLQ2wKRm9gqZ35jTd1MC17dNU1qWuMJXIPdRwptGlj+7yOAg1tg6kLLW/f
EXXTR3O3W5Ph3RStuEIQI80HZE1vV9Z6d4nuo8fJG1BNsxirZLd9dBxakYdhOoZr/tqvcrz1QEHu
MV7V3gGBXh+20dmHREyfy6b1DrYHU4JBWRn03T4Tq9B5yyE8cQA8hfEgdAfi0Lv+ISgbcOEjG18q
EUXHXqK4w56VsQAzpwa+PXT1rRqierdGwcFtBx0AByMuYUXZL28NwAyYzXYXVBiSMzqBnHTLgmNg
1CuwEuwq/QrAfg6iogwbOH4jhpMBzy/mGl6DkePFSLHkiJnciwVhyp4FiGdswWdJkv6CLQcDycpu
b7wOQ6B02O1Vyetd2Mrqk9DR50H40VMlAotcd4MMj9dhJpQbk3NArX9qSlpmtJOPIpgyZqf1BU++
SCxZP2/lCt8WtqS8AygS5Z5Ad8F6LPAI05e3o8/lQbK5g9IHonfZ8BtJf2fmdk8wagcZ2la/H1bC
sgZRjbMLEzgq7dYXI93ceQrG/gYkWJBWbmnPLiLxBWUHAuelt+vwMZ+7sGuSW+fDHIqH7hlh8dux
ofZcrmy8XaAppkZHwYdVgjNxHjCxrIvqAElQyBhYvSEDYQJiGlFsKpBP3X6CDZnrDuV30C3s6FXx
k/CG4LYCRpchTC1PSYxokdpW+kJboGgxFkLwzFY9ICNyU4UQAsvGRxYEYy/xfYn6T8bfYPYgH4NT
f0cbbIPpPNTeheKDQp+QXMscGKbcLJg3UOmSfXMYDlBULaiYpqafrFkYRisxVwQz6JPG+E+6PMOR
bi44VsOVegNWnVynUEa9O+MDnYaLsPEL8coxnVW87URL0WLwdthAIPbJSZlBY2CbF3R53c6oG5sq
gQ2H/KznYPAZI/J1s+zjZCzOwbhSB39uEkRV+fWcoD492cAHTBBrBx/VU7ecQpZl3iB2ZRtgC5nB
gggZ4Z1mBvbfNJmbNk4++yOmBfZJ78E59VNaibu5nooKU0ry2rbPDdQVD9jhcsW2gxZDaDZ7sisM
3rK2PnbLqgVxsmHunL0mOxd5rzTk04qw/q1tGgGcanY7MZTrFyab4bSYCBl5rQtqmi/13Gx7A24o
nVuPvQxJe241BpWFZgvS0vMMiAYEzXCVmCPONE3g5qzvy47XNSrbtsy+j8JCUKxDihR67Pd5WKNu
zRGDXBJw6ZgTqbcRDv33yVilH2E+yxiH8pH2C+Ts63wsE8U0CzDLLv0xJKvElDSYmA3IhHLZvmHO
ys9pWQqFfYe2ffnQYWANWqnfJ2ah83oMTblkf5matcyzn2M6BjkNv4/OUq5rkJ1rSnn6Pj8LAfDy
fvDHF/rH/CxZzQwnMmIIyPHI/sRcuH4bYzt+qeCe35klhq5Ko6b8RFk53P/7iC2sX8sJdeCi0384
YgsjKa/5BfA6GAoFdOD7rK0GcyrujPYh+/06cEskTK6pkpM+fJ+6VVfIaIvBFwcgmH0xtFRC9IxX
8QhQQZ6oLWEfBlSUd2iiMXaivo7ms1vPjnhLxwEDe9qD59cTOJ//5VwuGncUU1D7OKvHRuY0ID9m
cwHePSIrxG/mUZVf0ef9PqNrnUZoFDRE/+6jrPY7DDSCbNh+LJFAw7wniS5gFjUNiw4osIe8odf4
SQ/Cz9J9BGv9qWkBfPiYEKWHuNprMGLIZv8+ugujXXw8QrKtAEL+NL+rbLGAYsjXf7N3HstxY+nW
fSJ0wBy4aQLpLZOeE4QoUvDuwOPp/5WqrmpJVd11O/7JHdxhRYWYZGbimP3tvXZLGtYFQwCuUy/2
f0nyYuW1l44aREs7a23nRmGpd8k8Na9anGlPtsmRG7bOIi/jgKFwKDxhh4Th0rYS20To4ZNWml6N
ke6gyq76wtrColBy4YQDC/cgVWy/UItyKczpaoNRm4mkcX+9CjW2Ps2USCtbDTui5jzETe/sOzBm
uFmSuyjrjwnIL5Gq/WlSsmnZi07gWgRMt0D1bbzRkCY7AS4ys5twWMlO3o36pPkq9p7FCNXjLWG+
sWosN/I42ANJHIGpxI5ibrNqVA/gtrDC6MXwFNpFdgGI9kXRpuBcj6Z2rzpJdrUlaSG+OAZXpCBt
Vug1t/Chwo5mn/KwdvDrkV9Alm89A9MP1BjogbIE+ksu1BvIOKxKber3xTy+C+CgizJIyOAo1RId
LAFY4xSrW+6I+fK8HCp2WU1mxXtQ14mfN67Y5F197GdCsfkNSNZJfVfq07hSpSkXKdwtT5jYyXJy
/R4YpWGpI9jdNVG+6dEXD4RAikXVYdJO07eAYJPWRm8zznUxYQjFuSSfROfqd4KxRu5a5ddI5doV
4Ojxcuw2x87uVxjKYPsqXXhk5JnfzyiHuzosO3yhtbvBlMrcfpInhNRmpTtY3Xr3S1Km6aaagXXl
JtE1UFwvpqwSEG/ql2xmhddqxDfIXZWDZhLPwb2isIUmac4gMFGwtHG32ITAuVbMH8JjZbHXzIGz
zjBPeQxs3ppgiu+IbWEF4J8+N9MhGGP9y+QKyeBCAbWYjWI3t85V1ZLLWKBf4RUyysX/XU2+I8n/
kvr+r6uFRlKCAM2/v5r8m97mP/2Ef15OEOnZ3Rm0o+Ijk9808n/K9/o/qM299StYREB0of+g34Me
Nznh4i1h3E78n8TP7wq++Q+mPA6xQocZNy0y7n9zPfklEAq+9jb7V1XdpOiP5ribwP/DnN1V215o
WayAoulXoTX6CKDrWA3XkK02iW2vKrS7IFJ+u/Zyz/zrOMr3+f2Pl6Lb6976PDAR2Jb9/Wb24+sq
hqj6IOB1U0s1lgQLrY1aArjQKz1fh93N8AlA9aZKj42XxPNRUatdGUJVTQfB1L191rP0quG/w2H7
SmrgXR1JsTGAwFTIjJiBfMNoOmUayljh6YeP+y/CNL8iKr6/a7c4jU4QVhh/CgibaGJzgDC54Cnf
DXO8rM293l0K61uXsOJ3W8mBUVcZvSbp3pwsnw3zN/vLv30Hb5GuX99AqgAZ5mCUIK/8yweXthjt
tADzZZi6XhmF2yFUNpGtLrUm/5uX0n+9wercXR1OcEx5SNnBpPj5SyLgoansRQoYiubcyc9+5mw7
MhXhL9THFjzKR2F/CZLRx8+6KnWU2CbfDoySzSRFPIoUlKQ7bvCXIHS2HGhXfVSuDQWVSe3/JlOt
/ZKF47P5+Ze9/f8fvtHwwSIIFPyy3F9nZhZlEj6TB2UH4NSaZMRwOBWghKbNmls0d7qneBDrIvyb
N037ZTT22+9hk8ij18bQf3O4/PB7zKLGdwtbgqhJmWFv7LxAWPtMOdRtQKZe+KlgwoT4a4f18m++
n3/+csDW4NEy+LRcNLzbU//Da+vJXLb2GCqLofbatGBGD/x5oY4SelW7s7L4CHd60XXR0nLbe0Jo
+E6Lw2iZgWeE3buS5Adj/Lt3xPyLT4ZwjGoIEnfCxEH082+ldkkFi4+npiN9aSMFeskULss8eLOc
yM9n7THfWGnrlYTReiW8n4oWIURdjEYUEOFJHE/RBObmsCDyY+xkMmeLvmf+URYMP0T3Xs1cgqqy
OEROuC7RG3o8731qP04i0ReKPUXYe9O7LKtTEtGzr8uMk1JYzatazV+HBuHF1voVHI9LzLFzAz70
Ix0DTM9hta+q3F7AjQJelQ1f2z49MTcfIepHX9V2fAugSoR6jEmDcKrbZuXqP3+mf16oYRL88eax
Yv/85lUgNo3ZrHmSotmL6+AxrG7QPs4ifWThZYrWrVO468gk6fqfX/mmT/280vDKGhsX+BuLWPkv
r0yyrMXawcdWqFm1GGLLN7RpxahumXTVqihH/KkzAs9/ftW/WnQsOrJNAQQIu7r2CycgE3PBetQq
PLTGCrYjsSclfCQ04uJ46DyiR4dONxCsOy8uvihZvg6grC6amm+7wQESjCd+y6sThNhVXW0fK+2h
BHnmpITDM6yuEEj/86/8V4/8T78y+/mPj52FfhbQRcE7RdAktMr17bWbEpm+6h7tMHpDddrKMCNY
z2zxb178l3znbb3hxXnsb2vNbZX++cU7bvrpUDBSi2ZO9FO0j4d9NtpbM8DZak7PvJXLVKiMPqqN
iIq/2dD/YsX56dV/2SLMKQkG9/bqtqxXquC7oWebXrcfRPF3sK+bp+CX7+NPL/XLAh+7oTtiViZ2
kCpLq8/83GjJJvzdcqX95Z9kYaC4LVc6y+nPbyiSlqFltxllkTYUZVyUCudhvbcLfaV2w6mz5DMZ
gf3cs/8WHKDG4pr0/QmoZlbct6Lc/c0HTL7tz385JTQ8hBQOuTZFmz//RglDaBmgalItUHDMSGfc
TG6krQmwinnZsD618lUN2pVCnrLvnmdll45ALxFFCNZnL0EjNkn6SEoHTt3sB5y3tIKjHntBlqgY
uyG4dI3NJVe+t4TvpjdrPGfGp8WlOAdZEK6FBCDkwADNgmMd9X5+VZEzhhvVOBRizTn2q2h73NYi
x2yQY9+EOjEs1eFh4lKXO4m6qfvuWzA6ymEgO7KXFXJuHb/ONSP33HQo68jOSfhaG6C7hfOe9Sa6
hrnnEOsS3q3iJX5vD4Il78KE6XA1FgqZRcRs/Vzh5dr0fTJzHrL0F7wB34aQab1peTa5gIVUwLcB
WZWgjf6oWMCbra3qfjgBK2iWeS44OAz8iMr6QhiMNhexxZ4XoelJryIOZGv1fkB+WLRuqfLniXKd
w+Xe1oVenfs4NeH85ubWbIw7fbACL3QD7JlRpG7TNjreKhrc0iJpq+Xn2sZCrTCCZkcxhK/J8dBi
nAvucfh9xNlESLJvdpV9qYqZY66zVMVUId4OG1tzz82qVAvpa21R+pBK+dbp0TXA/3HrclDHbq/Z
cBP1/o4gsz+mGY5KTkO3agfD5K4Y1qTckti6DO4n3SCbSDQ19ntUGLebmHx1lx+bHopCXCvHWsWh
egjyYKP0TP9x0oSrRoCwb3NMsONn4lxBuJPy6Ps1QXgf+MrNKdL5RRVvu6TejTMXjIlDPeYVx8+H
x9DGLa9NNTO/wl5LJU9ISvKRF4BCmNsPjbhrhpKotjUl0UZTo/nSlOAXo/jKXSUQAhKssQz1NciH
RYubp/TM7hJwOU9T/hoCNwtQGHGPpSb6rPNdoeFMFwumG4IYkTFtUjClZreu1bP8OjkIHd09JCre
p3Er+2+Ycr1AeTLn+NpTvLPQQGGVsXa1EswjCTYgGbXH3/sqRHNvld1uAnvlDaq9/722Qh+mdj3o
02UyTg3gc3tD4mHKjYdblQVf/5GpRVLc6/rso7yJ8V7JiHLpZCo84HpVdp6epHWGhetMzgECK2Uf
VUhQ2l2qD6JDg7JWdbyWqte/k8QI4mYX1pfe3WjuPWmCWDwbhCCa6V4FZBjZR0Lc6zEd1wa+i0ea
NkjDZeOw+1dxBqz0xcQxqKCpoq3lgne2uJ9LjZjcHrdihx0ELcxnSr5Xb/UaqrMOh/umW1u4K+0h
+ubY6f30ENfgX4Kcxh7y1wJOtz0tEitc2u2HLLYdxtgeKi+Mb6jTyfgV/vcO+4snolNIJ4Vp3iXB
vkyOADuRJQkJ+ZWeYUci3Gu5yDi+YhyHhBRktM10HsTwFUzBZphuSV7sTUzvzRboTlOBqo2vzQyH
Lctrie2R62Gip49qhUJGudadrjbMikZ99b3ww0mIdLhEJeL4A3/VIgcvq9YGcPlkmWj6Rm3Uu2KS
700oV9ml0qhDqlmUlKWqIZ+T8Vkowwbs7WwQpL3VhADu98211fmBeZDug3Ekkr+oxT7oN7Hy1eg/
mA3g5fGr4jNzqhWjtbUD12YiitKFRJiirdYCedXScO+UEFruneKazZDkgDj1S8y7XbhKiJDdGkek
/mgkdxn5fxtUtD/Wd3YEsGdc1tmTjhkVgAGMc2wUnkzezPm5ntZW80Ej0iIMcc6oezvYyUtohmtb
sCxf4rlfSJfct/IUVZD4B20dOZh0tqZ57B80wh9zd0mTUzUHy64UX8iH71t8u/aEPV5kZ6BAkgwJ
bHIWlqq/kWZdSGa9kKc4LuXy1n7Sa4d0JHqCEjsVH3J8tlpWCGd2quOU22CZp7vW3hkULtjqe1o8
9SVImon0rmfULXT/PSeAsju7OB1SbtrMsvhykKAhk7iDiK73R1dANQZLpC/JxC6V2F0aee27zRIQ
dUGcIMtW8UivDmSYW2UGT+6Ygy/Iugd8eNwfHwDIjr7phsNThDZ5iAPpYLvlCVbVIfaVAjpxtM6N
V1JXHjmzrnmqcqBFRZD7odgprxLKxnL+GNRzphztJyBz51tHQf8QF/MupAQLR0UrlinGJsV2l810
Tp9hDyfr0SnIVR+HfD8PnhSXtkz8bCoXI3neJwVKg2V7Zbn9XvtSyqutfsOdVSZcByo/OSRv2RDl
XtbCQb8M04Z+rYUxX+iQ4ju6z/trZI9+Lu5qkDn8LYjb7b7g76l2kW77UJL9yvBjm3RVzxPBdIJ7
fE8fTTCt1eJqpe/Ge8oCb/qmJFvNXzi3XsfEEUjE2Gzyb9BecfRdhhq4IB9/tHYHGCL2JlA387g3
KROwGCrDuu8L9XEWlCF1dL+4264KFjOjJx7BTT69wSB0QraP56AmEOpF0VuX9EtVXwWs7k3+2Qqw
GiWVO+Fq2BXZQVbnpt6PhYWNv/NKfWsfTPIgKG18mHw8+jjTsaQT2+ftCLa9jWjNENa+RO0Dwzkq
e/jWayCeFWOhqB+K6M5q6XY7/LfziRPOiKOpd4bbGSI5Ulg1rRyF3gkrxnFV0yHhMesXi7aytJMM
yDPiw9eJs1ZftZqcAtHBZ6VUYEu204YBA1tVkhRAG//ozEk1Yi+1NF7SYX5zawcnOaVEV1LhkddQ
U3WMDU28q5NZb6w2vFcLMFDtPDmnxrmRQmvHOZaGjJ87hyYW/3utjgyDjvhW3Nwl9e/VOiK5GUer
ccQYAIAcQI17w+PH4KWC7jEe33tFa89an8hjYfXjthSNWN46d+JkuANc6g19a+8nYuzsgJgmg0zr
8Nqn7ZMY9U+swDZEKhyDKhA2oFPaWbdTRheRqRzBiH11NWw5dUaO3Jbhm87cfTWaeLkmJ2ogJA7h
9gaA9ID91/dxgiOt1sWbNchsyxiPYUTqmnCv9PDSBpr97EhkqDltg69U3nBlbPKjZXcn+ItMCY16
GyfVObZUXKAdeHfAJSr0GHFvx0XgxTMBQsQaGJ9uYzyiOqzGsqruHM0ON+X3EXSKBarAa8U4u4gw
/dH1hR4WHfIQYjOEp3BZhcZxmmCx0wvYrsi1Jr4TBMxEmzA5WZAPlngy76VKdKRNKrCM+qSwMEnL
kw7+PLfMbJ/c66ppTFzBvKeqrJNz3GM4wMrteiHcEbCcUbJKLeZ/LXBiryancCOzXJvQdWDBzET0
FcYsaTsaJ46j/SZTjM+mLlDp3Mn2GkKii+9BcKWLz31PrgmstuMlklBtY8XUJ2StxSGnNvn9imTT
Vym5+higzoJfMmHaxVcccBcOgln9pvCtuousYfKLRm2uZou3qwgFJkArfuGWXWyjttyHpv0xh6SK
cqLyCyBV22Zq2w8nT2nZyY2XWo45W2Kc4Vyb+CF6vmri314haoGUh+cMmWXPSsYszOh5MoHjkCvB
TG5Wk9eG6bAc5ZT5Sp1yncDAtyk5N3syZ5wFHrkBHaRR6UDUQ+mluXMrU3hjgJlQKWHRJwRqWTGb
/jw0KgaMEHuvlWDeHBKAclESbCDb14uoKvcWmJOl3XeovY5YZ2p2bdVbKlVp6Tgyd5SyXOZAh4Gh
KHd1FXINZmjYkIP0aju7wuGc/NkWe3MgoZIH1kqb0niVVxgPmIheGRDiLFe+DW2EmRXUbO6mqzYU
n6oJ9KjviRN3OiH4ZrAmb+jGgiufc0zNhJW6RPYiwVzQJ5MmvipJu6t5uiwd22DgqXYsvOq6jbuj
apdPqexWIgA+X0O22A5YOSjYuWv62lnibnCZ7rlfW1vexVGPI6hx/DJibJlgmYJfzj8TBuEsJoAx
E+D4jeGbwXHePojY3KVVf9R78zhIbeMMLtq8YpC6sXFdqIHEmK/Fn4E+sc9wZKkjIvK8wMJI1W8z
eWkvJZQPPQqBJ+VPc2k1zFsAckkjTw70gnzUF2akbzWuqvB3KZGYJ2UfO2PxYkz6DQVPx2fZzEvs
sZaHFZhtgOmjMmg5+0+Ze2UrmClW+RF12kfWP1Yhl4PBbGl7TKSXi5r/g2CLcuN4LbL/MixmjttW
vg8HGkG6dC68Sqv7vRNb+zoxT8bonntbOwOPe4oo6AsphjD0sfdpQPrUGstihkoDykTmfMIbhk++
PsS1AUvKKGx/MthJs9y8IxvxnhvauJw17b3Kxleldke+4/opyJsXXNmqjw03QVZiQysGjawVdwEY
tGhfId/6rtEqBK/RXFBTYC+7lKO3IwvD8QJZnfp+XsexuDCsPY0KzUJJ8ahzINfpFDXBI/pxFo5L
FTgmQr6uoU3bOM85bxvyQGkkN0/Oxopa56soAv8y1xhd572mfVNm7V2lP4TohXKYtfat5e2uYX4x
o+m2eR1eE1e/6Nh7aJP9Sp7cx2IAJe1ERuKChIF1xD3bXfqWG+lmzJtzlmDjYd/jaEy11Ar5z4/M
9mg4MVvC8Kwoj4KpA4UwPN0jT0v9aEk82Jw5pvhBI92k6ES5Aq73Obd2bVyJRHkplYoHtX/RsmY/
Sxr5MNu1p7ICwDzGhxiWvp5XfulOC8UZr5jcv6oS6SrPN8rkPkZjQara2LXR1NKzVC+VjqC39hiE
FYAu0hPDdiZNDQJtU6XJVujFKhA6d3y4AdhU++Kd6rNrjENgrN+SxHptAPo6BsG9cC78UbUfw9v+
CGvwABaL5NoQ+pEFIBFIwuVmrk5VjL21cNkdhJfxt9VTuxng0lAOsJoGzjx5cHUzBHDD/SwKyEoK
TkOsCaZlXChT9V32Wd2RNuVc7hPq6LpwxlM9Kteh6y6G1nFT0Ei55LjftERuu4IGwz4k3BLIfZrR
fQCsu2zOSZHhDNIBREOCcYvw6kwKTA24NlWwplqTW9/9WA1bRXW+FDTqeXkf+rml3qmAj6qIX2Iu
ITmMnAO6aKdjN+y+F7naR9u5pUUlNgpt7RjmLmOnJUzQHU0LWY3aA3fhCOoDsrDaGam5xtHEGc46
BrG8GaezgDuNfpfJWpDAHzcoL77jMuzh8vlJx9hTRP/kDbKVpuadgcJkKyekm/vA+ED2WcxUc+jc
4qjQORbVSoTy4OoUAZNFmhJaGWeFBcjUFnU/rqYgOtBLBSypeoty4OwqFugydx9zVeO7lz80XfFY
NM6DYejf8l59HA2A9HnzdZQd1qt613ec1/L7qmlByjTyWuv2RO/GcLb7FzvOtqkRn+tw3kXV+AXz
GMszooORNs/MA7zBvCsF5QRz1jy4wGx0oei+ohk1hUZIgRC7cKvHSXvthiSD5WrsqSuElyfj0zTV
24bWJi+sQ56SlCtaEkrKvSy98WIdt1yPAroSEZf7tILVkpcwQpHTln3RJouqoUPZBNjqZy6tWTPh
VczgFVlqYzkN5j1FsOtIMTdFMx47g8BsbJli4zJQORY1NYh2X8UUxg3BixmA0wyNrvGN1BovUcek
jmO/vbUt4wREbt1r6B1K92CU7MtMCq2lCijjGNtvjRFfKuybQWbyoXWeKFJirOF45NljQ03Dleg7
/Bo6ziETSdCJgz39U/tKHBM39EV9N0/WOiFTMCbJIWi64xwFX8rZpdK2zjxK0B6S5Ik/3BN9xVdW
VC9dEJSYTSfkKIIC5cy9qYzuywpxoUnZRrL83e0KoFMPKAMH0kdn1Njag0q2GzNQYLXZ3sGbRwqt
CBmAOWw3caC90yHwxSjZN0nY3jBgzl0cThRjNafGpKjHohUxTz+aoGNAZgz3dhocVCV8FSJUeWjg
KmXyoQbmRjqIWAqrFGWa7n7oMQ+F2JzGe9ciCfdpNmfq1bpR+yQgteMtKKJNpchL3X9CFLw1BOKQ
D69GXNPTSoHwOSyOZb9Km20ANYQUMFNBeoM56jKlx3qqLeBqXeDlb2dkSKeXa0OWD80lGlBol0Fb
rHT30E3v7fRScv2zHxp3lTs+HPNFzVX4t3nHf2Wc/5+54v9/7PX/C53zOtInI7p/b0+5xJ85+MPP
HyGn//xHvzlS3H9AkMCQYuimaREcNZig/E5+4L8hhGMn+FPhvQXeQaiGA0LMYfxgMuH53ZEi/sFW
jMFFpfIF7ilmlf/CMI/F5ecxh67iMHBssqWMOlyCoL/MkojnOUlTmBQr1SAZpMohravm8ZladN1T
+7b0QrOVmxHkCvYx2HI4EFJUCJHcR9BJfcrm2Mxbt/ZDMBOYuXJNcndoiVzlgAMu1aCXfi0T696U
IlqmWtO9zhZJQsud72fwoluRg/JsebzDmrvdhO6VLvqKjtog3Fh1ifoiABk2Uz5fnMh+sKMUhqQ9
HmSv+EYRMiYwBggT46RwIGZod657QjGh2z3cujiJxo9fVMoY6AzIAGdRceKzwGuei2y0zCo2cC5U
r4zCybOH8UoNamzdVU2n35Rz++A6QUtjd98rFWcout0xKAt9lSnUfwYcNROaC9fGyHTcTG6AAmou
QHRlj1VEKlGo4XNFr1y4uOE6PUNChOM70i1Hc3xB067P/YRqOU0k2gYFSyHMaG7bzXhAHws9N5db
7IKTl7Ji70bUsIEcmE8c63Ukg8T5u62W1LfBJjLgx4ghh4yBwRE1UGUakTBJopfnSJHPW1rAtKhC
DRe3FjQLQVi9Za5PcbNOgI6eM0+VVH12teJegqzLdyH1uWs6aN2PGj+4XxC1WsYqvFaqnl6sGRoF
BAn8/Nn0LJMUbENK4iq2MMaHOgwdmx5OsqUosoI5UNeybiaubXqVbgPFHTCKd5IWoJjQNO8N9Dya
llU+TkT1KUJUmAr4Pp208mMFAYLzV0fTKoztR7OFaMCgbfKDARFftuzIuo0qWPUDdka93XQ0MWpg
VCtFOWYm5UHdTnM4A9BDCE2DcKEyA4myqerw9Zpax4lwHqeSMV7h8mNH0Ix7TakgKMLWRj0b+e54
Tcuhf+7bezybcEHr0KtcCTBu1KY1eahk68joOsrIZgWu36H1LI3bxh0Tp310e+hHFF+WZ1XGT66R
BUs5ctIhFJJSb8PpEXf/gDo/KxfqOT7aWx0PUz7xaIVFfgqAny8JYMWrwlXzJWfpbC1sgJxdVmOK
D9uXDoi2RzjQWdBwNt3jBq9oAgFb5aYzyPm8qtCFMLILFQJHmCNVBFarbIsApjpgQB7zAFwbto0G
qR/YFvyueIerukHGDWYo660iV2E5EWMzcxfrQ7kxuReu8B95UwF127ByXxaYOE3NBjUczM5eC0jb
VbCLfGUY74TD2jJr7ocxjA6U4NJYakPPtZGjNhOnYQcwQllXExmXMvySDplEV1DYXm0mwrTmTave
lPw5cD8qbsOc+tOSW8vUvuZaf2/bQErISjYkReyvKSWGq5H0jVIPAxIzoZKsoiZe3gCBk8kptq4Q
WhQAV9MNI8isdjg6EDt4TlouYIz4NmmCkCAJ+vgtoZsU6pfGFa3EFptpwXzL0aUr7fbjIHsBwoq2
E53VnmUDBDZiBZeLZp6aQo9phKRkrnLkIVBAKuuG9ipw0Rt8ELskkZ+dmlHd6LqPWcbstHAeMmmG
5BLUY8SD5aWRMSy5lN1y6IPJdC+2uWbf5PBKrgfQehe1zQkQJTjAlTY9BIz2d9Rr0sdOR9OyNgI6
kjnotlh6SEZZr4FKTfvQiWGtdnm4HJTyI9CI67LP7HvwVYA4Gyq2kekS2GFFgIt8qkP3sTNYBRUZ
oGPcWDoN7MCmM7W7QCp+VrX5rjWCVVJo0WOuBcouxz1xtnK+SgOGHrQmk9rLUlI1HRWqH6o1P2ig
y/bRalvatrvbbduZmg0EZqrYY/hcbm5iKJJMo6iw9o2qn32cu0jwpNKXZUNmEAQHOEBJilwZ1H5L
nKr6lrtDttW7orkg7bP0gNY9KkG7l3Q6enYzjwvomWvp1MGGQxfqVmyXp4qsxpdetvu8Qpq3eD9d
xnoMmuS068ZIeStIi0FYJSHdAVUL7e6TkgdmWyStKRbOcOiIUl3nTfZM2du3mSzHosMbuFDlyPws
SHPEjuiSItmUpEcX6mAC4C5QR5qK9BdQvgm9Arc0DEife4MLvys5GlNR3jlOY0JldVHeiLOgi2UI
FeGcsMQlT2rJGGqQqdeP3UnRnM1AbNZrsBnQ0fM8jsO+Ujqqdzkjkze3luXYOd5AS2nrWD0Ml/qq
K3u9mbfB7d/MLboDR127Ub9JR0V6aYyv3Vg/kySnvbb4dPpY9WbHeQl5nQWUjHHbaF+UJFhOav2U
BspVpyKSRyNgKZvbkyWHI25R+H/qsAoJW/g2kJnllFTdGjroI+0gHzSGeu6QOktQyP0ir4aCU3rs
x+wqyF9ij7IrVnMH/0in9noh+6h4Ena0z8vyDpO+9Icp0w98iBB6CdQiZ7vc5dtmOeqpTtrfDpZN
sw9A72OWMAwfOgTDYLxBD1np9ksiqmI90w7qh7W9wbWL1TwI8CzCGJqEPj2Zglj9UJUC2iPhsdUA
B++SxeG56CYQOFDmH6cW2YAao+lCfSDbpGtE32SXyEOojdlDJkD+s7e41ro3TMbROQKOlnbBNWfm
BvWSt0a2A9ORfL7X+bZ9E70L2m1sgtnnKTGPNTTTTatOANrrW/aMksjgdaC69TThIt2HZSp9iB8A
10HLc0EN1Y1epOzwhcsVHPNWpV/rOvtW5jNUnBiY/iECuJyDEm6DL3BQ1XfLBbDsdb0iYv7YtvjW
THhAeuLDO86oDKa4x5o7Myb/YcUs2SwJjrYezcB4MlHsAfJGJQuOAI9pVTcos9aORJNrFfi816sW
kjWVju/SqgChuzBw0OooB47n/GqYabBUEGUuwBntXePi/AHAuVFJSrDCjFzOtRQw9hh3m9QckmVU
KS81sDujKTjjtY2T+1VcmvtOKuAxyqxzT5VU3zq+KZ6FFdpLc3wxo3Rnf9ademmWesi8E1gBGu6c
3JV1Zx+krk3HLHY7HvNbCwuboto8BKVRG3RDtlAt1WlIn4swdK9ZK6hWpqP4QdcK07ODe7ugC3ZB
M1axsoY+BGumtjp46rQf/tmmrQG/zIAz3vXVfqiLJl3Z8N/LJb9z/fC9TFvDDXxwpXsGaXn8o087
QpnYtdZ0HXQeQsk5aBGY/YTXNlXeyKhlyzEHRJq7N1TAgAxfU9uJBj0n/GiR7pKO77we1+It18BO
KU7+phA13CqzWyOgyZfgxvNCQ1CfKjJ+qcpMKWmmVz1K8hUHaX4qdmr6qmhxFk3T7hOMopsmNtyF
St+qP85QxYo4421FF8KFGl9GGGR0DMULntraty31XtPnh6ZIzoO0RsbzvYmTJnwNBQ91YPOLawMz
LxZcRqmSdXYUyqPB+AXBlLOyi3/i2JnwXmBoAVGDQYpaEGiV4Ls4pEG1yEdOh3VYZQ+QF5wTCiM+
1thQWJvnMprv20xP74fCfFQn27lwQudGf6uZSobRPAbUMfP51o9AGbW1S3jFM/NMf7e1EStGRqjG
kxPxQ4wO4pbrTD5EhRklcKMniM45RE5Z79S57AbSgFWzBuH3kd5IeHNRnAjjz4s8rqgBj3ewcEmv
DHBcTDy5H6kzCp+Whs+2E3dS5Mk3U2mBk9qDxgnk1tadKQV9mYlRi/UYWe0lKjW6V1J1OhpzX/nA
m+9jgq0rjUJxyERgmP9o8mafZsuZQjJS+sx+mI/hRFSKYu8mcYwtkDzr5d+Ue88UaCHGcw9bEJM0
DvJW812xqh7nWlM+vzd8l1kTHlWX2S+EMnU76K32xbVw47sykO/QP/KVhr0JQFFUfv5Q/m1T7DuO
dYFT45cC8JF5Arel4tyMcX2J7LZcp4Mj1xS3QZf5VxU4IA5WtCmFxvZjFbipls2l6NSAJf/WB671
6OgwVdLdGKY/loIbhUFcamLcztZMpBqW6O6HZvA+gPeP2tqLMwFI6sF1sOS+28r+xBEswX9gf9L0
RYNwF7aeMzToelGtvIWWXW8msAofWGD1i6n/0hqeD432lVu24w95i6ZsVK22asexfczlqJ3+1RzO
ChqsGSTwTH9vDh9xcng4/Dim/+fm8M6OqxPNqNOWtvSSXvbp4X/UHi4ktdWySI51lgnqnsHqgH7K
/bon+0oftEo4pO46Nr9/lYnTQi0gPDju6XujOIv8cJfVbjd5cT79P/bOZEly5EzSrzLSd1AAgwEG
HHoOvi+x75kXSERkBvZ9x9PPZ1FkT1YUu4qUOY1IF0uKpFRmuoc7YDD7VfVTzL6ipjs+GWsaCIeB
Mfb8L5SN25mFgu43y+XnKObfGlv9vwykfiU5/O//j3gPlm+ZzHH++6nVRZm/vTY/4tdfx1Z//11/
D1JZf8OHrgdCDtEhFzTDP8ZW3t8IWSh4Z64klaOkizf6HyA0glS2w29zdNuoZEz169iK0j0M05Yt
bNJX1r8VpPrqFqYr0CHbRcpLeeQBvxaplg5Wsg5zNpG/bjwnyny122HG9DCduFLT7S+fzc1vbuf/
VfQ5CLGia//zP/jwvgQCmJIxq1Pa7I1y6LFf+70ZOFzIjVRU2DOKZ/lbkdi8Sy01HlseTdhi1IUt
QNt7GnI/FMkxx+c3Trl1qWY3pLcLJH7b5eaLrHGstBqY71EaR3x4sEzEAzLwuWym16oSHpvj4LH7
DbsPgN/SKH62EvkxGB4ljH4zBdYfMLPAhgvAXzUKAUFD/UODoFDqU0AGkjPQ4H8enMGq02UAUbu0
9z2IHxyZdAWoaewf+lkEWwz+8MJibNRRw0bNoGUgztxw3erigTmbqp0XsSt3P2sJaOw6zPiH13M+
HljFJOQqL2W4k1xYsrnNpmKApCQheceUHhDBxDUB4WpF1z1wglLXIzh55O5pQ2P3FQj62rPuPHCU
AHWuWxWCSb55n00LdJ8Bnecjv1Bxbt2I1nohA8FJXpc0sI23n21d3BB8djjYHXUOfEEUO8TZ9GDk
qtkvgD7YO/XjQegqCK+PmfjpeoiqpijC5qJgFmh15uXsLfNl5xrZQ17WEb+GmolOUjihBqonOOnO
OzWky8b7bKawxnRimt/4p1EmzWYI6h1khDV115DFEKOt9bjkagMcjGewnMvu2OidHuOSTaubMVJ+
9TnRbRkF8/07bjQQsYbj3FchuBFETMmpcBnf2M6Vl7TauYe4X9JXN8U6qYxJXTefTR2TLu2geD45
uKZb6m4QTYug3CN0MrATorH3ga7+iCtKQAZdBxLQC9II3RCS0xXimQMZ8tx0nuUQe2vyHv6NzcDI
WjgV+2mdnVtdPNL6HvjPKJ2OwM54ZgVzi88Y303WZ+80u6JYpHNIgUzMA9wC34BBL8p9g6YTh84T
IHPfQ92DIovmJrZpRsG/UmBrShrmCANvbxntsx+Zt7O6syZaVdoUSSSjMcDKnwIPb2c0M6DrbOfW
/GxlsY1XytUPvV98N2Jd25JwyJw86LEUuqDwHxisfSfjMgAIpvQl0fUvET0whEIpgoos2iegYXiN
86TFQkV5jGlz37a4uhfTHvc0MWP8cbM7a0ahp2SJDhoDE8ou7nUaxnY2s5yoqwEy3tKT9FliA2nt
bOpmm1ifo8NQsTszKucKtq65rnUXDlh+WnEmDKW2Y2xK4OHDNm9ozkl0h44VufPHqHt1YJ3Q6qhH
ez4Vu3ul+3cEm+S7wCgWICRjdy0XScCevp4kKeODzLi7XLWQcwlSa1+qBjNdPCMWJXi90G5lCSMO
S2ebFlfhjMfFrSXjp5A6i36ZyhdlZIeOde3oFv2lC1LmkPhzfG4YRq8VavwHdIhpndY9tIom6XdV
X2V8tML/wHErdjXYkLqL1UsL02tfqB5bdM+p3KHukHlMvIqmKbqxu1ybWhnvZvkQQBKooquGfqwc
yyAoDq8ro8s0T3Ejutmaaim5Nyv+X+zNAOkVDiB7HKaLIjIf3DzKd42XrWGgIfhFJbJx8AMdOt60
aSlXdsgK5Mei0Cw3fPisyZiqbXOjDPO+Aq2+9WDDrLolfgBdYm+dGCx7R8oJFwrLmtfY+U9E39fF
lBeMEKpj3mLhmYfktfHwHZiDfKUCEltFnnskDfmIzbZ6qAsVOpQB2lWxCQwK3mqn7o5GWh+XYqm3
OKKH0wIf4nq0ev8Rz5Rauy0np4jyuj2zO+doj00BaD/FiVhY1ykolw3dbhj8hDwwOaXZIU6RFmrr
dcpxdUyxar/Bob01YQqvgs64h52G19ZSRB1GTs6fp2wTP+RFtxSnEGNiXM3BQbg1ttH8STfHHRuv
I8I71DjI7QxA5uC7u7wH0ViUWf2CtGqeuNKdb5iFhq3opbsr4SKdZe7gdxlifAK1BfHICzFxxqx3
mzScKWMzqEPybASjgUMy3TUWHV11TL9AZTbGnTnMEBL9ZlbbabbjLTMsDqzmEuOMTus3q8aXs+pd
UUSMRyOORiU3GwCRJccSkHTX2LqsK5dGn1fHBQCUawIATZ7fKNUKD8nsvCBkcUlqXgDoxeSg+td+
GuYNqTds58AFmBhQImfR9jwv1FaamkHALZ3fB5pLwIEW1xyoAsG3fyk8msg5zMMxUE35Xg7yjk5m
cct0oH5yNPcAA9jK8ZPvmNt+9Gb+vQaQYGhSgkqd/gIuOuYXKApKRuO20GSFkm7sbaZpC8xEm9XY
ONOOQZY4NTa+M7LNF33eXooS2aLnB9aZyeJt0jSHBKwDVQ1wqZgC7VyKo1lbqm0ZG4Hm3MGDAAxR
aUKEjMdoF0rElRZ8xGxb8QVoJUycA22u2JPyNbKYh+cD3JETHkM+3o03Nu1OmRQuEUDEwWWCbL6j
CEXch9SuXKcUOI3YzG9mzbhQfJCrAeP4hVsCQjGTljJxTcVoQTSvDSOAyKlgZlianjFrjgYIn+bW
7WFrFJqyMWvehrE4ABg+IRyj5nHEUTszowyGqxRYRwy0I86yW5EuUDyEpGxLkz3SQDFlAfZBet39
mYP/sB1rzUYGoI95R0Sn3A6aFJJGHoxvTQ/pPRIRliaKNJotwhNwnWraCFw8eXQ+ESSVppHkdUDJ
/LKAoYVUIjSzJNX0kjR2AfDkdQypb/T3te8kpGDq7hAwwjmaclRHg8V7NTnM7SwTJ3PZcvx0wlFe
WkmtqPmBCxVmAmuswKNEqfdznNH0BRvD2YQBGMeuSxXtWtU+7auCCQZdkV3h7pWzBCs7xw468tR2
QkaaVOUY1kNGl9hmDL2ECWFBpWLbi70w+nQnlAM8XzLPcEcWKAeQ1YG0VMaghc1Qv8TOiv1Ae1a1
wf6jt/29w8PrSOc3JK9YexQGc7ntG8YZWjk9d47zUcCK3yDBcWzNCJ7Vlq7Eq70hIPtbcYU6ebkX
sYntIE1946qjbeYI9Qr+EuCm8yhtenXLDgtvFzlYrhgMqPOAyHE5NS29NIxyHvuGyExZ2HvqbAO1
wR5aHLsIgdJijVqboAG70Q8PY5tmH6i3PLF6G3+FkVX3EWmN00gP6DfHy4GmiRG0QTHk4m2YWBbm
liwMDdu9e9UUwdtUAlm3DBp9vDIx3qC2RC9m0zbrrJ+R9yYSlOhrlqWOgtAyAHpYiycmVcMlWOOO
5y6jRDv1k1PFkWndqtxcA44S29aWPycQtYR41PDuyI7tPcvzfmnb6uQks9xHPqAqz0VgtcdRrljA
xlskFnCctNY4+3b2rRUtDPhyKw5RJC4YdYZFFO4Hg1g0X3FMeMkUBTPy4pY+qXZX+cu0ZUZdvyQS
XKxQGM6w8BjzIY7C5CJrKmYifjmfu6SBtjuqhE5dtvjfBpl3O9HS9WlNst/ndTvyNVFFtmIV9D0s
9ivLLGnTtvpFHAMOKRBOpyvaWPunsoN/srG46PdRbLyOiVjOhmc9ZVHovuQ0Y7J400l3nbY9hTJy
GbF0NTmPAcy8zSt4AuuaTB4RCpsId5Hat7LrnWs76UfuU6D63BPB0RwNdcM0aKI/MvrhpUuz7lTc
rsuZriD6AHouQ04U6RqcbvSSme30EAd1cmRV9V7K3jd+0iTGotFPxltUxPVaNvP8YPhk8iYAtfiE
POcS4QQyDeQ9EMf98IQJkOmxJDxoTfQuuO10HQ04nxJh7dKe8bav2NVPQXxohHwI5u6FvKOAAQag
k+a2GUnOySy5LWsYq2zrqggW0lweWzoZt+E8R7TZkFLwU6bStEDm296szBPEOXJwNBZTi4rSH2L2
fRysJb2jBNy7CPAiP0+D6e7GIp33iOf9TzQ3uhItTV0uegkvqQGFvIlDHi1qtOsTim52rPOFai1X
NHSnTllwQ4rEJUm0mCd8EuxqbUgfl6J10g2eaLZYRYwP2mp20zRoBb+IiMVp/cHWUkQvouij1/JE
SGvqEVT9LtPShdAiRhFxJOu1sGFpicOKsumqN6L8RCdf9lBrGSTXgshkjjQGaZFk0nIJhSjeoyfh
xBVZ8uTaRnfj1HlKcFsrLb6Q83bS8ounhRjZ1xfMPomAslndCKODL2rzTF4GW+5BJg5bzubRQ1SA
JqgLyKoiaxq8HucBGhVYb4QgJ+d6bdQHnVi6fwq1aNC6UasVJFHWtzaSEm62/KlvUORNrTd5o5A7
5qBnFvxsbSJKibTDBZ5CR42qQG0rpCsDCctCysqk2+09rW7Rgh1vEnfaGVr54ph3CR3iCivFxErO
lYLaf7ewe1hgKDA2DXxUtEjraSbCmhkXJibw4qcMi7VBG1gcze+GORZrD1HOCe4Hqxa7XtGkKYhU
2MbZQMRzOk47xaCu5gU7fKWVvlFrfr7T7UZEwMwKn1t7WkniTeukUgcl2qscnDIEXEh2CImzVhSZ
oE/rcKBFzMlHxNK64nk+tNltU8SXjVYlLRyJk94NzQ0aRKO1S3aB7nrRemahlc10tE+5a1wXWvNc
tPpJEQw6qFZEa6TRAF0y8nBMZF2rNmPNMdADT0ger/2ZN8OFyni6Kwelr9O6K33o8wlsDYbjiXON
a437DlBiEE/9u9UtzsU8Y0EUXaMOKFg4bSlrMRBD1tRAnCut/Y7CLteW1oMpLsyOkdaIWRjJqWnd
2NPJhUJryY5WlenMwKbjV8uGrWG4HQBeAxOH02PxaJ20Mp1rjZpLALk6dmseMSjYclaI2ZXWtXOt
cJta6x57noccwwas3bm67pci5HKM4scpMHaOsvJT0IRbms7EbYOUXmlNPWkVe0+ts1NI5D3mWnuP
tApvFdo6w6fQI9APhTj7WrFHlv2BcSvc0u0x7okTxbuGr+lborV+w6IbBfE/9xD5s6QGu6WdAQEW
AaW9AinG1RXNN9lNGNX7RjsKwBLxRidcBti9EB608yAb6plrwrxMtSshZ/ulXQo2NuqgosQ1xsDA
6umdbCwNFtYGX3scSCdfhNr14OVGfJ60E4JROSCWmaSQxBGfVE10jLPq+0S81EhwUqTaU1Fqd8Un
Ubr9tFzU2n2RaB8Gl1Shj5Oobdql0eItumxDWiAZ5SSPoqAZkh0ygQrKIgPJyXXW/ZFSN0nWulPy
f2bK/xKoy4MD8cvc9A/N7Rdx2DdfJsq//Z6/T5RNWjIY1frSkqarcQu/2SDV36RHq4bvULYBXUnb
Lf8xTpawgV0bNjAuSOFhBfu/42T62lEPhQkY4rd/+++4IC3eyB9tkI7wdWe8MjHSe7zUrzQRI0eC
TYOUsJcfP1NnCw8WJxkCcDPUR1OUl264vKdjfT2b6VPf7bqcySdhmmIt2MvlE6icaW6+WVPEpTpS
dtirK47UFCwk40dcmghZdpWe2oLMqKXV4/jZKVlwqhwabdRSJJnbt4aLGasQ7V3Jjh07UXrjTPjo
RB0+cg7r6NrBwY0o+KOGhJWbJZ1/xfwgIkpMgy55m1OBlVvc111J0DpgMqd6zh3xEu6w/10RYRJ7
OUG5hNhLWUHx3JG9992AEDBGPUM7spjdP8bCPUbTM+3UPsWi9hpL/L5PXUZTfK/beVLGNsfGsfap
FKSFhH7vvqxp3Bk3mWCpHM3R2/gj4Q/kn4VW0lCnepxbN/fjbTuJYWtXbrrhmDLvo4XRUDJ6Cw1O
JJ8BN7Nv039o0W5GlcljlXgpYxr3ma24w2phbsWirvRPVGBkw0lmweXnqbQVaZxBJu+DUxo009XY
9D+sxtSzN4Nuxy7q1qoIGA30Try3mmjXUxgeFOFFhmSxJVtpvjiMfg+yCTGMdPVhqkWFHzCkTFrq
+ZaoSWVVe6omok04Nfhq7BOMf3ksmmjZU9g6rKfMvkb1p9iZLZOB63Q0hh05SJTtHueGdMfggQg/
TV+yeaqZnB88K3qpTO+YKC/GCG9d2WZ3Vcw0STT1e5qSh85bRiW1Gsb157MWKvD00OZMPMcxeFVh
kqyG2H9wcovYsQvctgTXsgJkMT8CgcWW3y4uDQ9huBKy7NdLRucJnWDJii0gvjR9HTQuve+uCehZ
sD+6iml72bj6gozs+INGx+UyIXmwYv/r8yWxPzIwbq7aIotve7P2yWe6RydlKR8X8mrZwInULufm
2BWQnlwUb4oeoidvTN7yIL+YUpQBgqDibvAgckWtRU6pL/m2F3VcnMnlucRonrN7wKNK1TddUhuH
JODzCRU/Gk6ut6a0bsOxfbGiXqxZa5zNUClr38S4OodYETKzRXNMFayMz48jY9yZbTvyebg/pbeq
LFpZ8ZsEp7lNPypvdLY9Lv9VUMkMq1m8dhbYXSTsqWG12oodSRZzM+Y70yy+F0ZyMy/ccIUzgBue
T35OmqBjViUzXItjpqZ1a3MRCDJPVuKtEKfP7cS7qlz/wS2rh0i9Fsq7KOz2ngo9E4PbOqgHgvX+
Q2uxqQqz+rthGRuBKdhvGH+y+6dFCv8jjF21xTMyEYEU112JU0tOz3L0UfedD7w6wckuOS5HskI2
sI8Wp+mqQy6qGj6ajjP9VTxH5gVXi44H5suqqHLuqsn4mbQ13LY0JmnAGXmhFjgdORI0dI+tmczQ
4+kK/CVG/dBmcIexa7BRbDpzHcngwa64ovQ3g4m2g84Qv6V6/CTCaeK6q1/rrCdTobfw4JC2gx08
yspIEWY6mkfGaZu5S0d+0kxxrZoTCAM8RUGYJVj2qHl1zaVdlfZx8FO2bBhmkvBtCZaj47qYu2X7
7Mjo7E/GRz2zAfeIdNFFQ+Z87mnwSun2hR/72tJDd6Z5oFwJwu7QFnLQUD5anGlyP8dMRmSFv5kz
K+YRTh3GwDcnJCXewfw4L+pgSGB/MHjYqHuIdYDE59Iwtkokb1nG/MSg/pO5sPGAMgcQytjVjB3W
nWPw9YXvJtiieBA3uTfummA607N4qiLuShqCoDnzlMjkRTznTw5IWWs2blQALBsGG5q6NjJZL0Zc
/rQrcdEb5k4prpLFexKpu+wnGVUbqtMvcwzJuyRzr8LRPftdviN8eRQqIntL1hs3nPlsVuBHSD+v
zKEnx4JTxse7mlXt95bTz9SrfaXgdyXj2rS/uRV+ilBeD3l5nSj2/0Z+0wpjj58bcgKAcNnzGfjH
3BeXGrNsEwaOW/MRPgLOUVxi2LAoxo5dWAhyYkCfs2HjvrKGOw0DKeK9177TG7usIufOmyCGhPLd
Bv7j+2xA0/LDnpNtij08wNgxaIi5btaJoqMP79YA31AxwIITs2+mkT+5vimW9yD8YA6pjAAPJH+S
K+xDkfGAgqv8kMztPva6u8A2n0ugBDLurpAGEZOCrTLm+6Do71KKA5aq22FI3/hpiVJXrQ2SQZlN
wtxfdo3O7ocIH4NxCIzk3avlUyBJ0Zn9uTDabRk5p6ZkQlVYz5Xwt+7UXbHmUt1K4N7IiHePuxb+
z+BkOyLnAJudjU9ndoYwObjz1dKrE8U/6w4vs8rnfWeKNbTmd+D2d2WRwvCPDz6rnmKvXIv2NOXT
yZTOVZ5+zK149BvrXJAYdBQ7CBL+6hS0d8NYHL0QgFBnXC8x2nEhLwjwEyTljZrFdJHnbJLnhl46
GqZJE5X3je8dZVV8L6WmwTe1YvlfCHrhusEl5m58rJqrLDWe3TGE/TE3CRSc1riuF0mlDXOlizLM
qgPkASIVPvPshox72R+CZLin6Q/ONJkrirlmSYmWHK9hL3ykWF62uH4iKBbkK2ay5hDUpARsPlOb
B56ZjCG1t4R10VuzMNoMoWUck7kWmzFCEetw+Z2cCZRVTyXpXcncdt0H4MRHB05TbwFgbyuffUpO
fTiDxgdugmi/qEFgPtYihqpHlr+ITc+g5E4yfSWqmD0kcZ9xAJvPwlDyZCUOEQQu2o7D4K7JBx5F
uP4J11rkJKO7vMKWnJliS36BGCpTSsZB4trL4A60E5dIW9EtCfmKJJyYug9yNd3WlUPyltK/9OzO
I9m9FjTH4JDiwjlIPGLgSOc2Oa59+mzKgT+pN2ya4n2w9AEHcjmEz1pAvx6pJFuN3kBZAOtDtp4H
Mp0xliMpc1Lqup0dSGd1zMzgzbUQNxIScDN08+2oa9398NKuxn1qwowXskFadMSzdDpj39bsooqB
MtYmwtqgKIl3hvopgLy+6p2QAknmQaCnO+88m6hxxLTVZoiSjD7o9nYcspUv85+Vnb+JEUhQLoDZ
YGkCo2h08cVk2edqEftqTJddRwHQQOlOC6kgM26ZOtODQ2ZlU09ZvMudXifjFJuchbjbQMAyzZ6G
ITqWXuXt05pkosDWRylQuHdCkkTx3L+FlTlul8ReAHRg8kwFeqwZi4/WpGdGKJ8SUbP/gDO1pz78
TlTMLcMMMlHaw2EA4DavGMHRURrHIRu6fgYpzylaeBCD4sSA2cIxd292/hO/tF3bkzEe7Ymf0yq5
zClTIy0J/HpFmLU+lT31d6gD3jE2NVwi+YwrAGGBrXXj1x1+CjsZNqlgONyP3X0OFuKbJ8mj4P/9
DubWPca6HN7VqYhS5yPKkVIF6MXZNp2wCYd0ZEBcyd8p370wBEdvSpXSrWnA7SPsswlsRp+0Gf4o
8/lVBuW7cqsrxU6C+4ubLNDpjdQiuyApGzyU6NkIO0zzGHds0tL30F/AWMR53u8sxWg0qALM/kl5
gQ83+K50doQvm1mRzpPYerIte6M4NgkekKmaOGhk1cC8X1ezEKy6yBcYJNhJgdsIK78Uk9rT2Vsx
yunn+yxpSLUEbN/NbngpmWnSwdpvbS2SlwsmTy9zaA8GXNlaYb2vU6ANcZPWrNJEZybSfWtm4vGR
2kBepNWufJnEWxwRkIMsHK5g1WjO85AQU+ZOeEhijCowPBioNCtSKbR51WwmrZQ0d1Ide0d+D3Se
JwX+tuFqzFg3uJogT8TbORwsnuSVBGGKnBdUjrcRCVXoscG5LsXdtxFe9m0J2eUZdXMf2u+oxqTR
wmuHohB4cCO+c+cQD8XTpDm+jmXfD07UboyZ3tlJkVPiI6M8VTcDqt4jys55kG5mCj/ywDqIydtW
Ed8mAZVVHoG+oAvrdgqmO2OqJCNqxuJtFm1aHZoydHzKQ/rYUAYvNywiyeOsY1a1DlzlWI4ua/Zp
x7FnSzkISstiVk+vHx95w8lxVrPD10Z6rRTKW9NgzzXZ5i0cOvZqUJUM/CSeR4mXDoDlRVauFyLf
vf5qS4BXiUtUbBmMfT95EIXcq1anyKg1m59rxrObLjeiTUPWLAagv2H4722pays3ODy5dKm82veQ
3095ZPo3S8P3xK/gKimR8FBs9oGHtN+YHKvi6VC1c7MuJR2Xdl9hksx6us6gSl/mmacrht3g5EOX
lVEClsnpHj0X973S9/lY4BjVUTvW4Be7hNVve82mnJz+pNJRrgPm9kis4Tqr0uWqtCZ7IysWjdBx
UYi88Bqby7gO+gzvBAvQavCoSe6E84JJ9Ao/D+ZdHDsn36gPYxFfg5m9C2cAMbIKnhh8UH0ZVZfY
oS9iZJpscn9KHTLMSrzQRNSYRc+cmFKyiKohUTRThi1KtpC9Dit2YXtf6fhiSq5xm7eJsetM+fPT
mKHc/sXRkccqdE1iY+Y7nvhoi2VTHKipmQ5GhfAaFR5JsiHW4va3tCe0GWPlXudBb1/POm7J5+OD
BiZcBjQl2ARquuCxa9NjkNxhmFK7SGCedfJ3m4PMplwSYH5oIL5pXStsdL1l+GCRsCscZFkFgBSJ
g5J5xoLUnk0dEjWtoPvm6uBoGRodrvJK0XXpsRZ306lvInUdImWtRVUxTzWm6DshFO7bqcyATchx
D6d1JWfvlVW3WbmShSEtQm6bwbyVJFglSVbTGY+p4WL/hq04jtXB2LDd5SibtftAh2B7W65jKbzN
jPa55ULfoKgpWtqwgg/atNraBUzEmEx7NiCNcQ+pdeA56RYYkrOCIqq4EfEd/2h69v/KD+oXyRTl
0NsY3jsaaNYR4pnOK8xrH788P6efJ/tkaPyzF3riaAzqm20Zmb8lMWNfTDYj4dIEvpYG8gzH5uAW
LTlGjHJGqChP/gjwK+hzWFCHz0VBa6dRn6zGfgVKNKIMTNV67vTQaIiWo2mHw5bq75OQfBllsMSX
FsUhv4wC/4mF8o8pY0QdBbKCBz9m0q+GzS7wZpOtB9S5qN8pSkYSg4FJ/WMsi2PKsbsioPU/c9p/
ZU5Li6z26v733t+nn8XPrvzV+Pv33/JfDQqMOilJgGvmUMbp/9eg1jL/xoHJ5ubE/uvw35hg/zGp
xfhLkJ3v2BFE0u1fO5Dl39hAgbI3bXresGP8WwVvX3y4phCubVPtxv/wpVDiC46Y0JhT2jMZ0rCX
P3g62evGSq7SqUCJSH4air7E2vEjeGPmzS8f0j+5gr9ajvUrezZ/S/7jQij+/YCYEihj7HzbWwWt
3JTl+J34+evievdOPJ///KUsnbn/zYZ8/PGf/6E+f0pPMifnRXnGf32tfrBTj5J1D8mnaTfDGHw0
QfUUBvW2CuzLOEWWqcb4Ph6LUzG4x2Sy9rmsfozE7//8nXy5bX97I9rvLE3+4asvmOuybXsG9Gwv
LSsHOELfJNBiRYvTaqjFaaH+tIha8Rcvqsf6f/zx8XVjIncsi7n/7z9qfI/VUKeUCMnBuRZm3dGT
a3E2YU6+8rMeFnFd0XF6MN3+MqzKo5fGpy7NNAfs3aZol2PrkUHjLUEk8EkZMewGjGPiejecak74
iS9aszst0v7hNdPmzz+xzzf39btDbpPCUa6HkfwLNpptR9NYi+XxMbFB8mtM3lF3wPK5bkzzbA7h
lQxzXSxqiqusmK/zPHkLCRYe/vx9/LPPkGcFtnUlLU9Rq/g7PSNSmVe39eIxojGB6ONpibLkrbHS
v3gdXXv+hy+LwhVl023vg5D/wo9ol8GRA+UjKwDXhzpFwBVy3zkM0kK7vewEft/8KcZ2kIU0P7G2
kFwuaQ7OsujoSazZpGPe8EL/BNL7YhgM1kQAHsrrQZgVVe2vgxb+lQe1mINNvAbWdupB0IZTPrAp
inl+e/E3p+/EmrpS1IF/sE/+ne4P+9cf8MuSk2Bvcyvo2Bg+e//FqpIFd0DjH5gGZ9i+yvwvrqB/
dvkD/5B8TnRB4NHVUtUvfRJekNgzOXwkmjC6mIe461eZzYK24uicb+IeljOYCEZiJdcw22/uiiRg
nOKPTyWE4pS9xMpNUaHr9Eh5irWaMg6VhpiPM0n+A6pMTBDVSy5k6Wc6eEk7YZX+1U/xRVDTS4e+
efnLwVCDaeP3P4XR926YL4xRc2VuUqbvR2EjNTDn9dmycrLA6Z1S1khqDG+CX+ynnrGf7TAgn5Ag
ltne5QVBvZIc2irw8p+DNEtwazDKrwzHvwbLzOmFk/af3zdfHjDA51lvWN59zNyu4i39/m3TQoNx
aFoUge9A7AighFRJ13eD7x+aVj0YYXZrka2AKxn8xZ2kfn8j/fbKngksRgj4n+rLK6MGchd4MK6Q
T4pdb8xXTP6Wq8Yq7tM+rw8ww92/6BHw1ZcF/vNFwdL4wqIcyBHOl7uX5q2sr6JRrYbWcx8hO9i7
qkuiBz/z7AdiHPljOCUOxNPWODM0ZRgbVtaLKbHd9f6UPg9+bJ6b0fDu2hlsL/15T6Jxj6NTdQ+l
n2ugJc+q3F5uy3hkFjaF+ah7P0T0zVJ0kvQCgX+y4rdyWJJ9Vpn5ug3a6twwYd07buceRWG5K38C
uzH7kbrq54akRTrSLmJYDb7YLC9ehqiln9gosZIV32cSaKdOJe6VkZnfUjz229qgDTNtjY8SEKCM
UJV6ukNGvdZ0JuDJMXvwsSzt7XjpTzUtfPfhEjNn8jrruMSGfSoKRkpVFnev3lLBi5tE5EH+awDJ
e4NmBru1dZO702UyUGvGOUj5t4FTRlvHX+yHwXPHp75irlxxwIk2Pl1Ta6edQYz43tOAY46jcXSC
9hBvfGPE4BQF6WuBVANIgGOsCOof/hKn66JMmp0tE+/dsPv8x7w0xk6SN32VOmHARiLdWkFWnSqK
b0+hRXY3DgHT6GJLMrX1yqbT8qDCMlsXFQ8nqyUA4Wd4QQhkP6gk2s6G9U2aIL0NPPcHg65LWmTn
9NJkyLkbMXVEMXXnTGQZwC/AC2fuhN5N3kSB7V0Rg4dnCLgeq1C3NWabSijsLX0eX3Coy9aqpF/W
CraMvI4dOoYPRJyiwASNtZ35Wbvitozip9gnrgIv9xbbcv5hYi7cJGnHOW5ye1TUzHgIKgzeseLS
s1odrSAyeUWeILyaIwy4sdua26IAe2a5fXODLQZ3PtDQFc2lHkCA1DhTeT5d924NINLy6uvMarpL
hNBhE9qAQ6tGQQIti7pbRV5OUsZKFOIV/pLLPDd1H/BO9GP61vItk1CugOrnctsOZCBNRnfOhEI2
DEN2ViPjcHsu0/uugbCSz93GQrHY1CYmUIht+0SH9qVd92dMDodBND9nx3uo4c4/OP5UMz0lWYSe
6ZIIVXxYFamry4wgwHGmffjCExWQaOeI+G2tosB8x/RSXAqc77sustUDbmveCWoUNXnmvRgNwi39
9Ba6IBLCpGQ72dj3dSxPTWhwjkfG24RNam9box9OspVKhzDk3pZ5vAG1ccUYCgOtn8THvOHkWZCY
XmdRXPwMCJp7IanYuBnsvaF3iU2ie8YFgmvMiFXDOlxzfm/tIIRuTJLe2sii1xYLeMibuXRqfwsf
dzBXjQN3JzebTeoUPuAfgxVR4aGuPA3Ho9XwaYgjE0xc39ffBm9Ru2DMqo01MxjpveDgC0jzpcDe
GdTeIWsGyKoVCXzr/7B3JsuRI2eXfZfeo8wxOYBFb2IeGJzJJLmBMZkkZjgAx/z0fZCq0l+V+iW1
9lrIrExVmWQgAMc33HvuAvXUWAmu8pQVWowSFPhnNanvvGIRRTBFWzUOecZzG3+L7XA81I36FjvZ
bs5niJB+uI9DgwhdPX+mRW4eTWEd4wA/Sa3SB2t0gnCFx/mhW1im4KzT9ShZAZaQIzaj257cnBAA
gPhvTo5qrl0YqbWECt2UBaRkAKrIgwmTZyhuUgCsB4litKis6kUv5FXRuRWw4GBrTuIY2vmxaK3r
ovVBwRvMAIUOLyJmEaEd1nCmbjAEeOjruh4SLxBYCQzW6Rm9hXPMSBsu801Wjgezdy9pBTaLWNu9
m49vlBxcBXQ+6woRCboNlubVgqSdsomMSii1ndfcKVd+qAVfizibnOfxobP0TSSsvQiDCil+Nq9q
CdQG+G1QdI/O4F4nEcQh0pRsZMfQckpxgdpMsrzt6zfBNdoECfrIduHtVlXhrKAgxhvQqrCS59Tf
Ks+6l5gCGRb14pygQZcL2ddpq6vIHnjSl0XUjE8CcSzrzcTdongLdhIS0oTOjFzQoT8ZrX8hpfM+
x9rKfE91u0gnxmKNh/GZ4XhaUMTGAiUeNXhiKrT+Zi4idktTC4h86I2trXjiVFH6kLiwiumFgJy0
oLOX0+IwIY8Ihji7aysQkjhE4IYYCIKLBaocieTGnNq4RiKXfMMXAmOhE/dOlWOSZlV2iYT74odI
PLHdtT9iIzvCEE9WnhUQlW0griCOdeUv+ml0RS+s8ijzFgx0rMSH6Tv5e6RhRDvAotmdM2Rd+NFY
3MHnzMCBVu6g2XH26YHXibvx/AllcKw2jQm8JkNcF9IgPdg/0dUVx7ppZykifmAVWO/s66Gaui07
obuabcOWcPMdMZzgInwuZwkr3TTKfKcZhZJbEATreGFpD/DHOUylt50LYmFGWYPHyspm7Vc1OA9s
7kQWGJdRD4SWcFLlQ/LsptC7C4Z4Gw4QlowyunAesP0hKg0XHlE79BYXsg5LYicSDJVtamxTT/lg
t7P5JILUW+Xa1CsdkplV1C5arNYEzo8PdjUmUfoRALvaN8Zb0SflqU8m/xLDKx8H/8hMZN5VC9Jc
LHBzLADNNo0j68lM4/gW9rr57LuNxX/PWicbTSSkVhc/IjkwaTOnaZd5eXhQHquXBbyOH1ecOokM
R4qwu2LvXz0i757evI7odY+NjtRzew6MCq3t5Nnpq+FU9q5tEu++mD0cv23O0tIz+5co7hruuyVU
ujNZKNA2EC9tobrxwRpf1aRQ90sc9eiCLE14be+1Hf2gc9nmCS+0ZJLqlC6B1lGthl0WG/E6crR6
6zpMemwN89uENkD0HgufJR67aGsMzEtkNibe/pQsMdpwJPJN1pO+iZQhe4wH4rZ7crdn8rcTwevZ
NHgfL9HcWe59aDduryqfvRaDP263Bn9dkBHqnbBioYEKymNQN8U1MhpYnSk1SIPa78SbmDWMNXLo
t8rND3qJDpdhJN9bakDG1ek31KQcCvgkmKNX3ZrrXm5w87BhMUgOOOmJ5SyhMgvKCzvLLlziy5PC
fSJHcbz1Dc8+tEvI+ZAQdw76iVwebCEnyEBUlKV4SBsgEINkYdi1BKbzqiGhD/VBv4Spg9aQX3ok
YL2X8Bx8VlqCSKSHdolh14HRerRhbbCzZ2La0yj8CpPKBJ9gfcF0mqj5OCniHEtrxR7nrpml3s9L
+Hu+xMDXJZVlJfSSss1sN2UOf115cPMlLqsJfyyXMqVcUF11xK5DXTchoQq6xgRl0eKJWgLpnR7i
37qOEN0x7HVfhQWmrlNDfd2kosetkV8ar3hIK6MlANjxrxVzmF2HyX5ncMnaVPgX6o1xF02Qs7Vd
qyvZ1cPZIOVw2zsBO7LIbc6YOqa1N1XqpYH6sNJdtkcDfVN4LJUVS7rBIivPsua7okt4b9BwXScW
jkYr4VzIWMBuMv7qOxFO4Nlqj8CNytLOo6Gn+l6zBWUpk973yRCuq9Gqjv4MF6cwOf9CRXYKYRD9
VsdkCoxZ9sNFlvxdxENCrVoWNBFMF4J42rupIBg5EerSZBFejYrcCOTYwPzkdBukIIEMX185mUER
75b9dnLtN8NJzTVLe2dLUlS8mUitRxdXPA9e7RwDd7SOkKHR7gftLsO8C6IWJ8sQyK2mD+B8hJNp
H3KMtDskSjjYsAAqK1izVgjXgzm4aNDb+skTlJO+claO5XRbq4h/xEHabkUDkJGOHQtBytrUywOa
Pgv9DkFcIirVyW3Vh6iH/o50bHEX1flwE1fBuI+UV12PRe49FyXGoYh9ii7nd+n18p6qrH2SgTfD
vZXipi7S4hqe+7Sp3Qljv9QlWvIZ8J51bfokoYz53tD6aqwTvc/SKX1UiK4ORKzetZEbnS3ikFGU
jnyulC2Om9XqaDaNtY1a+8GvFY7qJTR5Jm1hQ2pgfDv0VOhZtu2TdPqmcjT6ugqTO0X0MlGTgNEN
dUwUneJUCtDebXWSmXzsiqrY8W0S9aXZGjhT5v2odBBd2UbPnTpY5YPfVGa9CqnTT8HgvLgTMCWj
pf7XQs7la1SQb9SPIXcstZhzQtBpn/Tc1N9GHCtnxEYoAZJi9pfwlcDb+bM5vKUiF3eGJ+ONy7Wg
CNjIClgcBe0m1+pMWyau4kYg0FlsttS6Bc0r1ltrjh+zipdThyt3WOy5w2LUVTh248W6W7gus0Df
P1Dj9Sd0++sKoy/bbEQti/eXfukVdmO6lZAFD95YUwErrCT94hjuK6e5wT3HOewFHYln0CLacjqm
OXbHyBQ1uSM/LcgzZuRscSWXfrPDIx8cfKkeAM1Uu3QxMfMRnmHbjUesdFelOb5iGsPwjMdwzeMT
oSGgQ28lq3U5jJQiVb9Si2nateIHRxLNRLdO9ErJosxfTNbNlDDVXIzX9czZPIY/qsWSPZYD5mzW
wWblZdvA0t8bdt+whNAyTpM77+bF3m1KieMPxzcvU1Is5jBCaMqrp/7pDNeDGdHS5RR0CFs2PIKE
xixm8pqSjVcNxmgq9E3PG5u5KubzarGhExm3iel0d5lhs14kIqTAjlk2u8qHvNQuXna5uNrrxd/e
TfN0wyZ73tbRcOEAxAWPHT4MU/XCVKK/uItX3hhxzdMzltcE7N2JxVGfLN76eHHZl16DMaVevPfu
4sLH840EdbQiIncsMKdjZ91IO4sOdmflb4QrN+QXp8Bsu14b9WrARv3O456Sw+VVe9b+ziLMCMjZ
6MXBD+l8OeqE8z5bHF1Zj3VThQqptj9kWCcqDDmTYU93qaGmmBsRy8tKYVdZpbUy7sLI8jEyD+az
QTGBDY7JwM5CoXVqZEoYSThdpDN7VMS4g3ovUYe0Ho9dXKiTaGb7mCHA3neVNq9HD4ViZivxXphF
if0TufTq5yq5J6NryYqFIo4/mZeuAEZSS+tAqO1EDNxCgge9bt2AKp15dTR58rep2X8RP49T9fl/
/8/7jyLBna8p+j7av+zs2LExUv3na75HpT/ey/f/5c/8vucjD10GPj0lzD9vAUn/YcgIfpM+AyrM
EH/f2P19z+f8RtfD/8+/tX3CxBlS/sGltn6z2I7h4xB/cK7/Ay61tUw7/7RGAbjDyBi8BkNJx2Ry
tUxL/zQER8Kei0rYkI2XVK1MZv5hEPigPV09jLr4VEGDPmppVBzAKmtXWtkavskabNlT3fRvCv/W
ujeIZzK9oV5FCYKR0HS+wnxExzyxgUkQXO1hEUDHT6IIiSYDo0nGd4UZPPzpwt/+7bf+Mz/o1yEr
nwVjC4nvrLPAI9m/fJZOmuz6Ol7k3uwSELo4CkEZk/Rgu7CXeyYFMIXSsx8C8//XP/nnlP0vl5FB
MtIvlkCBzXX8de8ehx2M/xgliyfwf9mvkCKTPYILvWoigkhTcpm9eBiOXm2hLC1HwdSE2UFTY8md
QwILwxmhwuRZVCeUwkxiAKwFkYMRWvl7s4Z6G2hb41PA8UZSCQbmgFXXv/4UpvXrVF7gCGXjy17N
5h/531/vhtKvfbvssJInhB+GjeOjGR9PWk8fyy6YrVO9C+T4HMQuGG7/EfU2qZA6vwbsSCwwsySX
kKMiNp+csGlQDArCBVAz7VMG1auhwkaRkpDAKSjVFjpss0Joy2BjchKkE8yk8lkgBqILXBtpJzma
Xbl1MhO/zITKKU1aUqJnHIZja5ob7VOl2279VaQq25Q5DNOyQDrVuTlxNxTdpznJkXy37r7N/C+J
E2JlEAYOqRjMhZr9HSYU4l0jjlrH7wNiJmpgRUYnoaigIC2nPjyROMFvjZ3mtlfFuMKAEKFwaral
dgHSjvKqScRbLu1bVtWYi9qqxNOJwp4pRS4NYz3UQcu73nuVBar/RJT6lNlGdcgqMs8ItxD7uR+s
LbvhhLd72QK5le5ZkHA4Tll16M0ovHVFVuJuNrN9UjApLuKZ14Se57Pvo2EGDGctmUNw49tG7HOc
Jfsiw+pDPOCtwVtvr8b+U9D5KRsZaQJpFBV9+ciTcebLVqfCwJc4hHa3cokNX4NjhyTkGBNjkfDS
9Nh4rb5pb+cK0KZinnJl1/hZfNO+AIZM9mldwrR0ojNYbmBW8LcfwS3v6sb4juEw3phUWm4HS9BI
eRyCxgl3//q2tf7hued+xdRm+yaKFwfdxF/v2qkQmKSVZvrW42PIC/09aKsHZFt3OdT8VYyW0gWG
yVg+YThNYMtAvtIKiQOo87BB5euV52Gmh7PdA/E/eyscTo5Hk2gx9yeT6JppNPG9TIe8ekTZiyp2
cZEV2bgjwLz/Nx/n597xr2eJadvMoR1LSpcP9stGT3h8A4UL82lkNYGLXIKDsHPcJUN/3yxjlmr2
QHG+pH6yccaRTEuUqUfHV1uSWpxVRDGwaJnRGVvOdesBYi+wQSz+pbwe1jC1MK46EGyYm20AuB8i
Yd8FfX1o65YsuCS4NzPvWIVOyNzU3BYlthCvKb8i6WN5FuJ7X6Iwx8uxYlLBWnkIb2ZXtftcE4v5
r79ZX/6y9YYCx0luIpQxkcqwPlvW7396PcmsLyMlE6RzjvosfXxucLRXSeAi8HbBL8ztmw6zRxTX
MNkWWLlnEVJEpuPtbFYXS/RExjn3AwsECzuMiHLC6EglIl4G07RX9DtftjdZUhj4/rn34bVZ68mn
p6rz6VUjK/ZXQ9uK6SBz0ezcpoHBunxqOdr10W/t5sNz9Kdv6mAvtBzQbiPiL7tFf15Y9UOao0Vt
qNnMtT/H9qaUnb1pfdat0G6xiPky3IhOEZValP2HRNdD7Jg/E0LGiNnDucWSw3Owq7njJm5Y18cQ
x2bk7DxKCQsffkzaPQ/KVYT8Ok9e2IXbIK40ydeZRUtvr4C7ZBtCF6KboGGxwcHPQiab7icJHinT
uTpio7ymhL0DYnGLnvxzKIyeiTezEAug6TFCj0vzFF43bdGfgXgvLU8RbgnFM15V5AygzTg2cenA
kk4msZPViPxMjx/wX6C7lVUPJdHG3jgu4sxIXyVDfs8HGq9CcwCBsxiWAzSm0PWigJVfmRyTIO1f
aXqio/BmdedpGZIwR+APPi/Dsnv8em59zEFeAOp14dOU1X3SVhywypD3LOwnzC7AVFYe2XEXI++A
2FcgvNyqaT5D4dyJXD2ZRfw69QKgEh8+4m5au8N8hkhDjTIWuxyd8oEO6z3Lij3OsEfagGg1NyH5
MmZqrURvbstA0987MHASid+QsLK7qknao250/zrD2wcRmpknOZs8wkwjrwd4nUem12Tl8luR22iO
516AOAjDStzYbllfokgAIgY9QZgz4wthqtdi8Lt4UySwXrNa9HuFnNFMfHdruynIOJ5naRAON4bt
G3OMtzpr89Pkpz+w1kE8iKHtQUdESazV9aQn65gDfOxJRMCV6vUFdLMKzwPD+9avSd/kWDzEQn5w
E7ONy4BcrMexYGpXlWhMOEZw3Ifvk6GbQx3AT3FG96uL+wenCdVZMzxgv5R5N6qcuSEZolwL8O9Q
q/zsxDTtBlYfSmp0LG6sOE0H1VjXKh3dh4IB57pw4XBE5hDvdYeSnyEsF62vwXxnQXKOWJDxrsbA
gSLTlHd+WnfHeHiwAk1CQob0PBQGJrEZVsAmS7BkjfVgr8ZqfuonFJka+h/Iu/ZqqOHVjJE3MHTK
bjvyBtdoa8RGloQQsC2oNoht5j2z3otlaHOtqubNGDhc7dbi84/TruwIkqYHHrZeK+ezLKurhhqF
mOvyOpwrH6+CidzTz9kU2LTbXZao99CSrPrIXdpE/ehgHjBvepc2unb4G0EwyysZTZDbZPGINIUr
7ozRxgUKspq8kTSiHrQ46+6zdIu1OVsPsde8M0Q5mQPo+pCNyk2UUgDl0WAAvcrEzpq40LOa3y1n
bnZlZi3KIGVvyVlArWTBioPGU97bBpBIONBQcCNGq9w6ThsMGF4cJtNSB80d0Avr1usqkjN8Emcq
h6WQ30FQMoL0YXZ0dxSsWLdsd14MaJDrMkiik+t5xK8VY7oZ3Ahfix15l6mlAeB+dazzpAk5rgUk
IZBf2bomzYMvMUi3/WJYDBEdDGRuu+RZGkOxQ1gPHEeUr0Pt3gu7s68V0nXWviObeyb7hMDkTBix
trC8XlwgIflku6EH8OJ3ArG1Ve4dlA0b2xvSNwc4zNEdl9BgZaRX0dTITdMPwXkcsyFZYxR21jbi
BNKps0fpkbxMAA5mGL/ft6Wf7ZhZvBmWc8UCt9/NAaOYVcrq4+SNyTeA0gJEkHCvWXoSY68s6GWi
bi5JgqaK+I71ADud+YUdgjZpbme/9XcKJQXj3bI9Qhv1H8xaI8uxvkzP/oqRcN96mYWwII/6Zgv9
GOBFZUbQBHFIOMgYb7RZU0AGoDvXzWTNn83P5T46TYQAbXsVRDJ572u8LXrsV31HgstoBGerjq3F
MJYeAlI6cMVLkj+HJekAXg0JDUdTA5MOJ/8jHtxgH7fzSadVuzWbdHrMjIB5rjFtW6pKt/H6Kwzs
b0XxHEhskD7137p1ZuQcbfFqLDxwJhO3iquLSzC5qXHiVSZiB7udd12HmzctGowWyVJq17pLbus8
Mtb1Igxy0pzHku+52qDNkfucTc5K+oTrQiAtN07igVtVwyHiTL3FLnc1KWe8F84c7xCbvi0iV26O
Sp04g1CbxL7xEgPv2Xh2E54TXZwbCJ8w911Ss7OJ6JOJq+/q9DURHHLovIqTxsacbK0IeRz3fn2g
ZXkifWhfhcNtCdFg3fOW37tWFb2X7APWgl1zEU7dvifBkflMJbiBWGeUYjEYCTwnnUYG4XTHMU30
FcyS4EIKhUPsxDCf2rp5i7sENzRtNlm8gac2iR0/ok/4Nhob6cVo65ddu9fP5qk0mVT6lXqiJoDR
LpEDxJ3P9GopeWP3nVJtCLntnX4fcavxpE363mmT9rWJKJZcM8KL6mOG6Cav3E+VI46el37ldf6N
0STj19nyL6h17I0oovu4L7O9Do2E0TqZGo+m47n85f285vFBSZuh+VlllTNsSdVRTEZ5FKsyWbzT
NFsd3oyQO+e5cKDlG3l/HdnEG02yvNWMQ57NAfolAQb5Ospx0aiheOJmbL4BE9KrHtfKWTJtVGuH
JN5zNrrOq+IWRjWVbYAWdOxvM15oPIoIWFi+aXqggwZNsCEk9kPOmh+cYG9cgSe0at7m897E//0g
G4tUhYhopIOmptzkafA5OaJ/nFPvDDwrPU+sg3ZacB76c/4yQYK/D3k2cmX72Obh9qslFWluWmBh
2RXqy4V45Q03ZonHcS7ze9UZ3invObEak7X/GPByBSFWXLszVSETcvxRjTN9sJjmNhnHJ4z9rFWs
fNx2MWa8tjPM66g0cJiPfZUeaCFKEBUuZXHTfk8XUyPybHfpvXBI1xV+rpmx7yd26JthsUcWi1HS
xne+8cd6h6vd3hg952Gft3dVDVtQjkyJoyi/MhcDJjOKc18SeR8usq2FkVfRPsHoxbhZzXRyYS8J
S1xsnRx1BKAsYAggPR5n/0i0ciGBcSWYywtWlPfOaAM+60RwYhdOCk00WJtu8ZUK5I2HoOFU4nXM
ZDgUA4QBAE3sNZe8x+kE1NDc9YwRzmnXj2TM8OiNi6+VfEA63ZEmbip2dWvU21qdvNJOTgJnLNRM
bhm2cv613eNMTA9FQz3NRHrBMACxUkP+lYi02po6IqK3MwzzRtAn7nUyTl8WLfKVoazyDhoU9UCo
WwO3JIcp3dR47YR14a3cvmzofSf8pkAgmztt9pCfwxDSAzyqhZLg2uzozAIpXVQCgfRGv79WqFu2
SUCuJevA8AS0Odlb1uTc2QAad3bhRFcd0wwuoS0u2RTiQwLa1dlMFUye1acqCKzvZdx/MXC0Tsvf
u5Jj8iMvUay65CmuK5bxGzlF4663B3VqIBQfytolCbfAUrt126HcFq6XnTkra5s0D8XNT7Jp8yDi
wHmoY9t5zPMCNGyQT3sGNvMhA6OxyTCtx6AjT/jsdrLrb4nI/soK0KFlPJi7wmBDUxj1szu3KGSb
J9OHf0icCe1SFMFZ0fV3XaXFqdLE8zpE7sDhJeJbYjwVcF3KKiLwIoQLZwXheyiZXiQppY/RFncF
KbW8oIvylpdt9Wr2FgdsRBw4kFaB9mSIKI2CGoPqyuqXncKIUFBUOSuWCk2TiDy4MeXEktFFnEN3
hf2LvWtjU9d6+fQYhMw8Y0N2z+WcHLjUwc7XaJ1Nqg47Zwswzfkn4xGUmMhKb7lixGsVFnBwArKj
xMo2DTBdVLbs/ekIvFbvgV4vHrlkvgknS70gu4FonWXtQTfB4wg3kduwY3s9aCBewPsJlybXijy3
aidT8cFsqN81rYLiZbLwamys1ql5VUUz2qAgehmD7qtGpO0k5dGyctBTdAaETT2oCtCtx+8Opia5
0JJ9DVF837bRPcYnwLdwsHAp5bP1vYkRipTVMsyRybVueHto3SJld1k30q+Rdr9ycpluRSfavYnB
8CQqlNCOLdd2iTXLYK0J4oQUEfJyN25tP0XEaTBnooUd7UsYBgKyDfGbcx5f8sB67sPoMbG6fWU3
sC/dCIkQPU5UDzcB6bo8KTVb2JYOp6mg2nzXZsrI2angPxrmwQ4wZ5Zpspl09MUMDsNG7uzRnJb/
Zuxg/sNQnAaEYTFSXdtkSCp/mTq4RlH5WARn6AbTlaWTrcmKDPfeIn4fEXaYXrIvEudHEkJs6dEx
JWZWwZDE+9kAJlsj07sDu/sACfr7z4nIf9cw/2YNY/EeYKz3z9cwl/fmI/788xbm9z/yd7cV36kl
4V+h57PFslD5GxbLtH4jwIl/4UiLJCm5jJj+cFvZv+HPsigFHAtnQmAxnfqfLYz0cTX/dNoxqrP9
/4SLJcU/iNKBYvHTheMI0zIxiv11zlV4EwQY1DMrc6JYZS+No98XA5zXvNhR9uQrpwwuzLJ2wjHF
RgPmj+d6k0/prYMIbdcXnbFvjb46IUtRtA4QnvTovgwOUkLgT+WuDPN2k0bdl+WFwwbcU8ep3VIx
9Z278eOW1UUe+tdWDRghomb7ST8XMaLwJFOE2uuII9Hnj842IX9qaOsNMdKvykFCVCpDrL3WIPcO
97vhVQgwA96pFqbKW5UqtatjgiQd9EbMTVhqqtK/g0t449bjpY7z6NDpBC0ix/e17gPgsKWr703P
oLgo2uCjIm2F3T7+cpTjSKXLEtH+3M8HYKb2uM4j9daaw3gL0qdGwsZ//k3UFuPdfCjQA5PJRT4z
VeEC7ycYOCXi1N96SPU3/RQMFQBZ+3aqppORF/chsB3m8MW+LIPFa1MeIzFGF39EoH/IZuFdG7Jy
nsD+ZXTKff4WYN9f4cNBJdi7yGfFMsriBQYP+2X2k2IdRIuqFsooA1Pk10nY2GcHwSDSyp5+3OKt
59pZtWWBTWkF/oWPyhfgAK1ZSWuuzhNSc08Gr3HqpPsaFR2VAqDaiVF85GHEZy5+6pfQKWF8ejYv
IJFZ+ocftowY55FNQJIWw4YVs7dXXWChUScMlwGeAnxD6mnGBfUfYwXD/LYuUWDuRmRxNUAUSEkl
mydztp9cYOKbfpzPVd54ajerEc93YfCRkO+4U1gE1JwC2s0cGghyfPtz7oNy4ybWiuHCJWYShNY0
1LiKH1I5X7yxOA0tgsQ6N7/5oXMfVujtWsErarIQy+ncvcqXt9gI4WzNBA21/ux229Qtp5MTh3wt
Ev1f5xvo+bkhQ5v63NbBIYr7O4PrvE1i5y3PnE8p0x3Bq8wrjP5JuvzDENLsDAjXV1PlwkpL5i9t
xjedbX6bJNJUjcJunbT2G2NP1kxzciMKvBbIYlYDEYNoLmx+S0nvrVX+GHnO2UoJh6gnZlMNJnoo
Y5deDc+xm15TELIMCsw3Z84eNSB1bpUXUWhusixWa6uscFaFubpTGSBNklyfAx3/kDUaLvS94gDL
gk5SJxAwcua3Dlp4+mHElMzCzK2vtPsaegbFYo1CdkwysBhWBPzJ4gULk2K6ry1qf8MxTgBFcCJr
gwQTQsD8ijrIajxrVY3I1bnr3+MwZls2QbRBCkmXqqyZ4bCBLl0iNFFq5suwu88CjOkq93nXsQ3x
1gimGxYkKt/KYKq2TefAGK+6BymtJcVF3EAeol53QZ+w3YLF/N2p/ReTgKxxmSllc3VM6hh9YQPF
wV4GTvbP2VPp1A9djeeqGKAR+NToa1mVz5B/L2Ak4m35c4TlD4m9HSpy9Sxo4TuwBO+OgxRX1fAu
ZWyIY2LwQp7E8K3zwltS3m9tjr1tF6DENbvmkqkw/tluBap6p0F5YF1NlGt5ZuJJxPnYe+uUBPl1
Zpg41AmwWLUayk7nlGfGgMXDhOdxNyxDPMdZ9HiB/wnS5CJTJGbBMu5rl8GfvYwAW6/Lr2yHxOBO
d4eOnqCIV13qX83TYiPR0TfOV6JMM/eN2rRYScZt9Il9wf533I9ievGIuFoHPreMozCLkqrKpHh6
ihUq/7pNCEi0VbONe/JKPAT42DkgDzkhYknXOc7QSrc+vA70MsQ3RDPq72hyk+vMc+67EF1nMlMK
AlHGQTETqpxDnYVx5pYbAy/QmvgIdZhMe9rWIvlRj+mr3dbhYzALwhXalzZEP0ZACekqGRpqvBWf
GbJxRo0g7u0A+mudcvJbZnvnOTMIkW7SoP8J5ZwH6EO1HNnf1b6HVI7ezkz6B82qbjWTatl27bG1
M/M5sad4GxeDPEV0Jq/9FMfXaUQJb87SOruLLrNiv30rW/eqtMReeiWjJxgclYuPsBvfu0kdRo48
UhEUw8Yq/CFLnmpsjcnG0MYhGuWlSsQTEdPhqnPa730K/GGR4CyEPmbaQBKr7GwxizvKQQ+LClXe
znBlOdzymzkoL3j0DmMzqPXo2bCzg9HbcUaG27hBSGG34G10b2Pw9UMwTppbzGERUJjdIUCJxoDR
T46mj/1IjnyTmDgQ2ft0/wI9Z6g5cBt3tjdjhODXYHuzM+J0icFZRqeqfG6EBAsYMMEgYW7GYDDG
mxQl5LmoJ6IApuDDbsv5FjHfVSYoKnKyPVZmBDojmMsfuUTE5xK3ltA97bnO/LSiuho6foFc8Qu4
NeuxIefTuorlTMRYZ6VBIHjgVdgnNt/xj6Z7GN8/xpn/Ui6PUM6cHzcbKy8nSOQqm71oJyOl92Ud
hYfRaNJDQm7lsc0nfV0iWj4RnPPo5dBjIrt/SSBBnwAm+Pu2GoB7zbBkTBOO75CBIPoJyxl00p1B
RaG950lla0sayg7dL1wSy7buOnIBV5CYsNBIJipNASVZGMEPPGjXcd4c87k/RD1MkBEfVw+b+1sy
K5dxkrqVkyuOceqzIeAgQsUKjl3flvaAM0479wpTURsHkLkIpiQ/KmanUXxXeKi2llWPOysJkaEk
hSTYEH9I1o1PSHEuLEu/e31zmdLsASj6mcqAR66p8bwI2ENrWC/OuWetv/MTyq8haF/QricrobBq
ON7scweNE00vw5/dmEIXwzX+ShnFSIT0Cx5qct6rhLNHMwfco47/UsI0zuyT3gsHySPbIrSs6TRs
K5f5bx1dmLiPqGay7iuYofWB7RgIeUnPoZl/GEZ8gwUXK03CSlj3EQHoKDGOXhhXHDjMoln81mir
iHwQlfHsD5wuP6dYwp2+RCG+6pZiE/5Puc/iDBPfDC0IcB7woGHkFByr9AkoHEGB4WhtsxqXeR/A
wmn4FdfpjOhwdDkLVpLMCorM6MBYZRcLv90Uvv2tt7v6v1q3z/8fpIXpWw7G1H/eZF29z8lfiBa/
/4nfeyznN7o0FFCSZb3ArUIT83uPRcgdaGE6KIzWwqHN+Z8ey/qNagmdm/AsRn0/268/eizxm0co
HoIO4eIVDjDN/gdKt197elOa8JECHzmBABrwa0+f5Whbckn9PTAjvnLdHBP72FKUUsgxP6v65z9d
mf9FjPYPkrDlBwIEQPBHXBw0ll+GCGPcjTW7GAp+VGlbzG5g5mLP3DStCXG8iCYqr7BZ2yQ/OIaD
+I7j0Vl7qUtAcYMqrIgKIEwKmpjCLJsZ7LpJKVjNCAdxfdXWqvOWLUAL75E5LsGkOZGfg/CyfzMN
WX7PP8tR+By2KQVsEa4flOhfWlN79AKX0a9JoPZMppw1W9tKOtUm6Ev/+K+v2d+4Ir/8MAfViw/T
wQxMJ6Dj/rPew6NiSFQ9kyWA0raNyIqZm/RcCukTtdN3a5j4iN5L81F7yLII7uWCdLU8xeF010UJ
7lCH81jFzsGryoXIVmI+Trpp3NpBf1/6OKj8bjrWVtucptEst7JPuu+qSHIqnZFYrDRyUaZhnzHz
5smy/x97Z9bdNnJ261+ELBTGwuXhTJEiNcvSDZZly5hRmKdff55y8uXrdifdJ+c6d73iyKZIEKj3
3Xs/u7spMQ/qUEqMLIrPIUt41IXGTPHzjBOP1hbCe+wiE2USLqqWsyUzXE4jnAZXyn1d0NCi+Jjn
qAPDRQuM4c4phCOECcKIbvrWqAHFkyUmWiU0YKedp7UDE/quMKoWG9w57NWpqs1vZtQ0p6QqbtTU
dvuUKrgp6q5xPOzYTkFUlOlxycAONOqhm+pHDJ/PYza+W5bx7ipoHYjCS7MSzULtGabXLXJM/pah
5D0S0vbgkpXmdkiN18xR3+OOU+eEKR5Kaz3zeWfxak5Q1lVBca2F9QMn3XBvtuqbHLCv9wQ4yHpK
uGoUvt2OlrrDVPWJ0fGRel6PJ68kaTm6REpcEINtwCGEQTW7GQoMTZbPYaFIEGY2M8S4TW9ywsv0
MT2n2hra3kjMrGVOxah9BSdr7eOhm0Aow+izrDHdWx2FGAl4tyo1iDkNjncM5SAerMy75IU8ZxZ1
9LkdxsCb7eHOJO1NOgJfi5o79bwQejgFxGl2xSTjz1r29ZHKgZ5ro1hujAXSacdmGB+5U0xndxj7
HQ0r1IXkvHesHSaUcPeummaLg3AkdklURFcHUuqGxW246ZLgZazrRwwMR4xqNltBu3zHexTv3b7u
ccuSeU9wmTxFTSxWWSPfokxFPISNR5Lh+Z43vrqDjmedpc0Roqic+zHvTL4Qdr5jCsawEmB0Yyb5
0SUE1Ru07CSYaNeKzHeJIHeuKFCG4Z2p1TBW0cHzo1uQi92alG9DBg0ZBchluJE16RxSB/mOG2Ox
9jnaXxMCFtvUoDigYIollITBM5iL974sxc7KGuNIFiUDo0e3hR9XNtofqc1N4sYUO4dlsK38qCFC
p8oDUfiXqCjjjZLhg+NO8Q7btHXx8SBzXsisxyLOWSfbbgM7OzAxItKgUKXqIGb5hT1I9JXEi1Ns
smauD64hpgMJEee5oefunlpQc6PJlZ95kILSHmqSRY1dP3p1vEcJxjekOEIl6EoEH9iYDI95SXLb
7Rfw4+ZPqnP6UQYQVuMGXh80m3Ev8S5hAXKyfVqNxjNouJT6EYYVUrLuqR+ZvCLcLJbhvY2W7+8p
HRYbOzX9/ZInSHasRvpXmcLLDOdahCuuV2py6kn3fhqjfSQ/4zy7VWTVuuyxfVf4RrZJa4rvUVUz
HVq6rRdDGzEGlkChY+IqXT6lqu5F7Axru1HYwzAREOBTR+VikCnouriXdHUztNJiyOIwgUNbwtBD
9TJ7GdD7HVIeiNwE0tn3T5UxeoSai4fUakPicW766hA8Pc8RBZJT5DX7uE7BFzbzc2tgUoHsfEpw
vawhrZMzALPAkBnYK8HD4dCnlseWBdMypIAfVZq8U+zxRnDdPrXSjnHsDURYAv/O7vNxG0b2i9OO
5Y5qnYjtVN2ccFVk/VrEiilDnwChXeGYQJzdWg2zsNl4T6lQOK1IUKxMIqP6FGsDFZ258buhH61w
B9P21Q4M/0HLAn9uO+/a9oo1SL9snMaGe+8xNningoq5XRJzJODutJhfmsTGH8BslZoTlVJ4L+y6
uyo53dp9EVIWop1EeUy+pe60QpsOxRaC9nBGpbsGTqRuIz7ysUZ1bmxLvbtLn5PHpbdmTSeRxuuY
1dvsVSCZK5vWc59BRhVEe5mk81XjTT3IO/D+aoqLU+Ia4d7HAcHtZmHQJVm1KYHAbDqIl6eg0Uz7
kShiloblYYhQM2MLnngwR7c9MBF8kdI/DxWXPe0FzS4FJrG0oK/N0P80ApaLg8dsDezU2bpt+TaX
XNqg6gYLlMOYbHPgnRcKoWL6GjmD0+SUbmWO4hKWLJ9rm3s0tylUmZEitKybv465/F7XcUL+u48P
GA52pmd0p77pvG3vqX6fWe6Vmru3JSu67YifZlM2pX+xitHfFgERHrYIboLPc07To1hGY8cWpTnY
U2bsioVVMoOzBgsyNMyukz74ZWISzWmC9FaGoTovXuJfygbSSVYF37zS4ogF2vUmT7bh2HwmbUzF
PDEM7naWuKQOGYQewZTHW1lu9Fp2a8rB3OY9aIW5uYUpXmA3XMC0Zom7HqkM2nlu8jn17QeLvG0i
sR4y4/anviK01Y2De24t0ttpaBz7KP9iVtoJqWsTI8PgQ/VasVNKXalZ9W6s1LzW0N45NFAqDPPD
3uKs6LZR40dgvwf0ypon4ByH7iaOcRlR4QQGfiwkR0OPHqrM/Rxm2SGymYRq8XmKFIROpvZyKaZD
4M/zfiAecPQW/BmlVWJ8ax4HWrX82fbw6LngAuJNnhXJJSCFa+CKg2mpCy8l2zDTnzuOMj3odIvj
J312b6kzpTtiE9GZNTpfzp8OS4e9UQ1ailuM7auHIrZpF+J9oQeI5jHt0pxBOa+c8VLGU3jC56ru
J23qJIQ5vJE4P+Y/HZ9Smz+zpmeZrLs3skJBt+zShw5syBKG0Fy0fRSH3XBOtaV0wlvqapMppndz
J/IA46leATtwXV9xpBpvnTaoCqHrI1TQnwTu1VjbWG1taO2jyGN5jDW4x+0qcb0aQt57ZX+Bulse
PegO6z4eH9qsm64AHiEGz0l0TbWRtmNnpiQ7FnDbYjVwsttaFV+w1m1eYJ2g6mPLNez6R+bHhymA
lZDW5rQJ4sm5eNrOO2hj76Atvq42+9ra9rtoA7BQ+lykTcGkNkPt2LZReaS1QfnEPZxpI7FMOEbg
I4F/rm3GQhuOJU6BvR3Vn7JRlJy1tKhwSsEeOOTE8mfhLlcyGZa37xLXrK5eZ3Tb2l7iO274L+lC
ayhfRHz9ariTHYtFWoUhZqcsdkps0bepSOydynnalGwUbjMRz5uitZNjp9KZuMPwVXlotp1PNiKn
PXXNFAJ4ZjLINdipvCmajF4N1nwnjvsIWzlHlolWBTLWjeJGXFmsGEPWH6hBy07Nfg2/I5CXPsEU
O1hpfppnu+IQl0INWSYcQjO50APdXvIuqLzyPDeT+lqw3zt7PuUFKswRfGi2FAAUBiyUhp3f2bLA
eeNYj7Sy2esUP+O+mTm52GkoPqIpc5sbqjZBq3A3iK/ULQOB74bqo+AdebMaTisSxtYL353s5Ia2
ew0xIZyaIa655bjzaa4771jCftgneebetCFYcuw5JDCoVFhDfFI77CQ8p/0S1EfSPEKra96BwSbz
PlAqfrbKaDgFhJGPig875UVDKCqznNVkN/QctkPogLdGGyRvc6RbbxKmiPtezNM+Dio60fQpjc2d
zYPEnKd3q6X9k3eHaklV0YgNQPsDiOuyrlojvEOrz2kA7Xo6xYzKuKnqvnmyRXE/OzVA2qGngsYK
FE5HCiUhug+OsWGAlzajlkENHvbf+IJSn78EdjoTVk+9mu5J1AVO8Pblz0dCPV3+MhB6FnxCCoNs
z4Ft+fuBcBlHxju/w7aXV6+TPgilxOxghEw2HcZUQJRGsvF4Dq/jsPqLPNSvuRKB4Z7gAUc3dGHi
GObv/23b9DG3LfzbsKgENqcme+eJmd0LwR3IpFZtPYZZTJtiO/79t/6vzP8XMj+7Ev0u//sN1HPx
8Uv31T9+5J8yv+XZBNjgQpokm032B/9cQZF01PI/+yTHly5/8r8yv8dHjZYPSpKf0XaQ/1lB6fAm
tgD+jMsAIOl/JPP7pr5ifnc1u0J6voR7wwoqsH9CHn8TZylq6RIwcnV6gB4/O6+D8+QIA6sXECql
0ug5oT/hCizgTfHF3476mBaFWg3O3U+Jle6MxmoTh6upkFliQdOhLPduhfYSxeHLUIoWfEJ+q+/s
q14fDPtgiQ5JbdXcashBpC5rWhzHGL68nl1xU8BbpvN24+mDZu4b09oH7gh3Pm0xGyH5JMNMhzbF
7Ec54gkDsHG186eR/R/3MqP4NLDkrjFcvxfRoF3opKGVDle3Qze/ziYSHDciYDtz3lG9Sfjsp0do
bCHAF1VonXKbcblLUngVbf7UZPyyc0TwKuI5eHAxK1C9nVSnsjR/AH/B2JZh1YrEcutwPsff+gOH
5bhPAcOzS0Nms+VEii5GG+FAS8mBhT394o1i7wzugyogolPesm5qdcXm6D4mVUxYtC796RAJDrvE
DemtKWP3KbRKXsXMc8FMe+sWg2ZJkJ5D48JO21zED6v5Ock1OCzYe9cpXI/m5yo8gjzCSYqUeF13
RzPR9kK9PDcNCDQRHJewVt+WJTsZoQ2cR6/cpV6+j3oNzyLkNnfsTawX9GDqgWubRQp+cv6qFHhA
k30+5zx2S3rFH5nwvGe99p9jJjLI/m/EEPIDY7TadT91AiLzEhc64kGoZYSoGb+0igMlIYFxR6bd
gSaD7GA45BKyTC8VCUWdFtQJiUqhpukB3XG1GMk5Zf0QhRigEEm9Tb/Ih6hxj1ZMEI4uTbHFKEv7
FDqIjyDSa2WkQiIxoWMorZkkiCdR0O55rLcrx5xvIzaWRTC2BxYed3WKEWXU+svYMEdGU3xNqvHQ
9OVNOhaHTPnfW63dFFrFwbyBHDW1N2ikV07e1r0IkZjSGY68w1yz6n/qQTSI9aeKd2GjhmbZJbKC
ma4lpF6LSaoZ5B6dergZq+4LLbhqK4zsqrQIxaXWXmovdI+THxebiGb7NZ0kCjj+ALAjjOMdORRe
voESV2iNax6xIA4oYCtqLzZTT4mEVsPob/jgtAil3sq/RTo56WntrCvUDze1iPVoYS3KIiBXaG2J
Ft08bxJ7Dx2u0IJciDIHD2JkAcO/Ys5wtyxOxo4W8tIq+m7FNtIeduZTq+U+Uwt/LEG7DXyOCq93
9QKhSa6jBKEw6vTXQouHrZYRC/pGVr2WFjPHQOPriTggSm5jeMg7GDTpMdSiZBiNh17LlI0WLPG7
XSFyUHqrxcxEy5rhUBEI01JnYEHUmbX8KVt5MNFDa3RRUwukrUi8uzmuxhX1l/UxoPmiRE+llHq5
9iiso5Za2Sh90HEBZNFFLLOdW7wNB0/Ls10HjCylmzeAy0i7UjhtuTEdstj8Sg6EXlVkXghhb0rr
vpl/rn8KwVoStrQ4nGmZGJplfIm1dNzEljimWDNAwMVb3JfiJY7aYwmQp4XUSOHC8DjD0F8lg0Py
UovTsASdXVjrTlYtXUstYtuo2clgs7bVArcCFvRgsjVi6cXvw6GVLzPXXq+lcYIXX0KmXEeL5l4S
vyWhgSMdnb3XwnrUIrEnWmwvtOwemujsdOARiCCRuQI/ZlHi7T2MbppeoqZGumfLsZYBlTumFvY7
FH6hpX6jLw5GwZos0TaA2UsaLlmDRgFtEoi68Rl5/cFpcG1R3YDM6TVYCorxixuP+xzq2T5hEsOa
ik+GOfO9DQS5Kx4tpjYpDLgVypivIIXzdtYfsLPte21rsCrm0pkvxHYk9lQn5ak3WKO2PfUM2Orz
h3wqooNLSirMmCRhhfxcI9HrNZPPyjEMyCJ/jCYiVg7DOqMd6/JwSC+FKqd9Q4eqJrIR1cXbt7Fy
kH2JH227fLyjpmxcs+7jxuCrF290iS3Rgb7qLfGJ7Q8DGdMpaQCwZDUvhMCTzon1U/QdBu3b6Ctc
XEaBfzsW0z0zTZu143q0LZggBJaTE82r7T6o3XcLI/ql0ak0Gimq1cKheoudmaYvHVyzgoLth1E2
2xwa5MYd2JGUWOsR8+t+hyX8I1M2isWoNYRpXvem+UrELbtZdDrO0zm5UifmIF6z8Z29p1ZUd6rS
4bvZ+aT/Kr3tCNnZhO1wu9TE1MUbtvPmMEv/q4NJnE7b5nacVL2Bb2NeM486rdAdwz3FxjZPchvu
no728QTjNltIdw31FncMzILRC98KnQbs2pClllM/9FnWwLTjunIKai7Ar1z8fMqO4SI+7MUn1JO5
32r98udefEWdfcP2QyEYt+Bm8sdjUGbxTthc7nVTU+phpOMtJAE6tQmJsyxkI0y1yDUSzTn2QnYu
gpabZSGk6DbcnFJN3fJd19n1PU+sDP80t23n3KLv3VYx9eSVjk/WEw/jYgJOzzbkDKL0NCAXY0uM
1bEaMcL3k0/7txpHBs/hE4pjfUtvCf7yzIp3yNlrDDK3UUfDjG+KYk3gnxEG5FxnbgtJ155TWt+L
KqcVMARzYzbtUyuzvbEoPIVdojvh2o86kTjs8ze/a06TO712dXabkigdC/cgmZfJC4VfFvKmHXe8
FV94vTY1WAazP97aXYhxYsxcnlyFPmrlzWloYs1/9fvtmBbfyHBQkO0wpzP3H+vaWTaTXs1E5Y9M
crqB82odx7ogPFJTXxhxb1qXLsUYZQL9Ahz41GDW0faLCcI2ZcHxpmH/09uFee6i4VBjNxyWjpZR
rz0l3fjEFrV8AZH25utdEm2sap/1boUcYT3gLZ22rccNu7JHjTrs2+AFv9JnLw2xYZUqH3MF5LgZ
w/TYLybtyAY8SFuvtFi/x/t8VKcgBM5m5pa9xZ/FsYUvHE8Y6+rm1qsteD4pil6bhvUvtZt0rOkl
2qLXaRSeDEfINt8yX1wAYrrnUNXx46jXcPBjIXEu6RZv1UfUucdgEM9ODvsx0As8L6JbasiH8DrQ
/rLoVV9KHcZhzpsPneDhjefpBmvtpgP3sxGV+14sPe08VJhu3MX6tOoKV0//aJduvbUjzkNNGH0h
RvwYqYlWwpbLzsyGbcyKfxUNMZ0kQ+PgH2VBmRpFyLoZgHlfGzNaYqERtcZ3enC/BybOvp/fcBtu
SWAPF9Hz8DSFPJBmd7aYKa9D7J3hlL/oTzKn7GhDrvKRkZjnUlA9sQ7d89EeIdtBZPTLZ2yM1tqu
HA6DqkA4q+vxGIqGDbCTIoOyhFV8Huuffg0rK71tZZjTwXLcz6bW0SeqivgWlMkOSeh7ynKX9DWW
0hD4YqU3vwpYLt40HxK03gsbLofmnyPdf6ffv5h+Xd0B8u9n3//zwdNl+Z3/4udP/NN9gTzvYyPH
K2GRLfvn5Gv/zWS5BjwBpjomCt2k8D+TL+YLnBeCUgHKL5zf1YkI3TTC34ZbQ+KbMP+jOhHP/KOL
wIT1zr8vbYutyq/U9TGUUhl+x1eiwzuXeerh79G64hhVnXMnlzTYJWwW92QlWUf6zXT0O04Dg0LE
WhV2Kp5mThQIEhxv6zLqDrZY+n0fMYKJtKUWTjo9cnvH2XBoP2IbE6HS8RR93N/JVJWwrjFHSmIs
W0LG9X7kVL6CM1pv+MbBesBYCx0NrmoOz9VHMRmp3eB1reeAbaZDRpqUpHcJ++mYLvwo9bzfSVay
nBQRelGbHNuqkjsYYAQ4G7bpnrIeBCj+vR9hI/Mru9gYfttAosSu6oRjujHUfbGII9rmiJhP32K+
MNIlGSb6BJYsPOXuFtkVXDKsGQpzDR21dF7rlgimUTQnxr6dDYBkqNwHCAKUavMWrntX3AltzZ4i
a5PWWnBy2mFvUM7MtpobtTTzp7iS5nGS8LftamdOMQP09Ew6DUuyoTkH3KR011m0GZT53vFIhUkR
VVAT+0eeFER7RR1tI2oZOXbINYDx+M5sUYPckPQ3gsr9KEq1i6dl3sqKfCzFRO6twqfykjFdUN7F
nNOZ8ffZ8d6bNLgd4C3IdTy7zUTisCtOhN2X7ZwlT65dgQ50eCZ3fZZv2ql47Jc224TDfOKoBWDK
FMSzC+Q5LN8l8PZK6tt8faXIhWG2s4dpMxoTq1NjOY5hQ52TyTqASML3toxYHLvG5zjMnzbudQDZ
Jm3OFteNP9zFVQdH1AzcPXXiKZqW1e3j3Hy1Jiu7cZviB0ZBdQgnEuMFgzSe5PQJBN65MaJvsZv8
sHCtuVb5pfO6S+IkB/yEN2xWYcgRDs9dk91HcmmG+a4f6xYkCFgos4npfuT/AeWPT9MgYE+1M7KS
/WL6jbGVpX9DwxnBKoqv6j2Bw/DMrNl9Ju48PPSNkpdKaZy8LQgjJeklLYb0uRCzsc+IPgKVC4y7
svP4BMe2PWLORabJTyZNoYe4xT1Ohy/7KCe5iez4HaQVZKZBtseB4wzg9ktTycsg62IzKe9rbkHl
MNLc309elwck7NgSIOBg7lmBK7r4WXTJer4OlX0WPVgTrI+rHkHXI+dSi2vsAReFBmVBMDA/8rqM
D2hu/jfOEPJsDegSJAjzOzQgXuXiaHpDZvoYMdIkuVE6ydnw4b4ErvE1g2VwKHpqiDkwpVAmzXqf
WKLeVNCkm5ERjbVgvZbGNK6i1IZXkGY/OmuIT5W7bFkKLgcQuU/ohO0eCAIPZzFda8VGPbXIeM5O
+ZamdbN3QmNr4VF15oNJ/AWjDp6XxWRG8eR0adoWQo1dJ8f6Z2TF9r5NRk2Kxem69qHT0RbaYOML
fhQb01lg7Cnhvh37+EpN433r8zKV3Rmr6mdchnPsjiO8dcfhXa0iSazGKn12RSRtlI7cKIELfNQp
nIZzv6mDOXzNRlLyhHWwZoLvKFn0yJwtoqlDPeHQX0BSyEugAz+zgc+VJ06/JnjTc7/gR4ei+ZHa
UbchOlruBh0falP7S0hMZl3kg+IYSsgInqWxdwTCRmzGd4GoNg2JJNmM5sYHJEJv2q0pWVT0Or6E
WEWQyfGzQ9WDuhq1YTMcxGtiYuEc8XIuCaRPpqh87znywQSAgF2ufgy9DCpAiPA1CjxG4ETTXTtl
JqRuvDUE8T5jyZnHdtvpOER0ro7ViCdUx3w0mGMd41UwK+z5RATf6sRPt7FtgQfNlu9yGZ+tGT7c
z1a7Vvh0SQSNf5BxWmq1l+mDnGMAz+qmNux7B9P3SjkBZh1AxrtZeyjaWli7ULFLKub0IdN2C0Qw
xYRqZvelNmPUlfskO+fEJoJPKQlvyCnNnOyvo9zHNq2iTsLVh6Nj0taOQpanpGa00X5d8KXdq0HO
BH5YNX6qBjQ7bauc+v3yQ4SSw7Y5ZDQ9agdJo70k84gpQVGA2K47rE8MiODWV742n0Dc4BIKym8s
Nb1Xz0g6NnCYVJIGQXJSS3kQOFjMnO89J+inUptbfG1zibXhpZo5800WXdDWggSEEcPb5K591GCf
Q6dtMjOUElA2NUJSdEc7dnrTFDbZ5srCvzXexS5BqVmOMy3uo39oe95iPnqCNXPW7hxtx9GlTU3B
nUMOBBBolCVMXT8WGPIgA/NYK7SnJxLTTTbSCUEjaHpwLAw/rbb+RBzgjy2b/fWYsTrXvqCMC+QA
ewIsUUPL6s+rMMmaW2v024OXmONaeHXxMGXel8AmmOTS6siVNoC27qZnq++2oYU8/48rBEd+nwXz
hZDTCyj0B15cvsPf/gDrJd7EvXGZlmIVd1NyWKiEP6ZtFazwhr+2GVJdI2AAp67hf+GlDNyccUsJ
7ZvSQRuyh8i8Tvg1CHhMhwrHyhDmrEwNmAye9l+RkSrWBF6BqsWucWMqah5yf2w2Nqg7nHjLwxg0
A8lZcru53xcrUNvdyteuL4H9K9Y+MFNGHXZFzvW5M37MLRdZx7MXlANPbdIt0HkUcoRDvXFcJmfi
DpwkQG6899IzHmaR9FfMg5sYPgbfOrGm0iJdU/RYkX8b111TvKd+pU0OsNa0j60I+R4Ic+r3CTSK
bT1m91DIaDAtougTqP950RWcabReYsktPjReCJZ5K2AI0dXXDjqlvXR0Lb3gjOdKhitH+8aA8yjD
dudoA17UjtN5tFBNiLLZN5LOr11YlfVNim9ztWAAWqm+HQ5hNySbJUZRltrgh62MqdXMw+1MtzwX
bfi1QOPYtzWx5UXbAkH5DXdERoyNPQYx8A8eRCPjcTRVxdlzwn6b29aXHGgWi6r8qWM2vhXagzhn
6o0RcNlH2pto1Bn9HCl/YWW67wmoI2oz8TKm2tXYaX8jtzNmKbLHJz/PGOOs7mMK4J6s/jtL/b94
2QPpM3Cg5P37eerxa/P9M/o9uvWfP/b3oSr4m7S4OweuhQbNpGRhj/+7nij/hisa2ihC4z+4rv87
VYm/MWThdwc2HZjSMvmhf+iJtvyb9BzGMG1ADwRVjv+JpV380v1lsQyENWr70mfR6tqSye63bmnl
lT7xzYjDauYBX2f1kCU2M5MzPCSuX3LaN2sQ4dHDNCRvhvSeqrL/C8u2sH6d7H6+COZD9EwpLSF+
UegbdzCUH7LGoBLua5WDD0KcMWk/jThpRQYFyknJQtz7klf213S2HhmCXrNkHqmnYiNIdJ42lOF+
VPltl3uvMJgpuU05CYM080f3aUqwMASDQ2QTr14pyVsBop276CseDZYt9vTQOPxHa+R3sgczAjTm
CcsYLBrx1bbyMyvHAvud+Ox6eXU4Na+WTHJ379FQq7zEqdw/QBrgpJbrItzqrgkSEmgZpiivfWyj
/ntq4mCMmr2kMHHlFw4WFgzRodWcwhQjThvWOxHaLyrK7qHio88MwTeMh+csjbYwcoZ1FpVv1GbU
66mrzsIbDj5CE86ovlk5SwXnzJqQLPu3ukUeGkSzbrGT7NNyuG0X60hdL6JJF63dMQLcMT5AW/8+
UHMNoCO9+JhMIUBS0M6zBHDgmxsbJ8yB78NQ0UkHP2hKMxdow/hA/I1LxEwveDkJRzfVc62pqzyi
WGHZcDyCPLuEwIlcT5a4uiqBhAjneqAkrsfCFRNnWDfp8OqY5V3iwLUycv/exfSbw/tfmZ1DTZH3
2tMUsZjeW4N/TXA3XE2A3n/zTf0X6Yp/celD3TIR+8lzQGj4uW/4jZLewnwiR9fWgJ+ycAvXt1nx
lq04MvwQjnxMQ/Ou69uOwLe7R82NeYVIv3/+ImxN4vytnA92VFhwztmSoCaxJfn9989jso3SDIKF
FS5n0D7eYdFhvVxTIwqgvkUKuJ3lPD7msEMwq6Ji3VUvVch53AhQ3MpKbqrAuLQ1We+Of2XtT2Sj
fBNiWCGf4P0/dWN9QKLzd7UZPLq1eI5Snj213RAAyZr7xW63QTu1HPwzioui7CmPPDoHaPv7819W
/PF7rjdL/MqexZaJldHvf9lmoSYsXsZ+JaYUr6u6hQe43AQ+qwPXP3NYo0yiLTjSDMGqpoEhmqJv
tWC+m2nxGcyZk3o4/EVZrEZx/+ETYJ3ELZjqQ8ajX9Cv1agwzfszg05IqsZW/aVu2R/xUbnrtCle
FnABmT6a+t7NkM3vngQ8aDylRUftoWKPzzwl934VvFemeueLwiK0fbaX8h0x9KYesLxOPep9N+4F
xeEragMQMbDxrsJZPXaCKoNC/AiZTLi5nPouXXdl/SF75y7g5sHwT76wCbaNA7xfKrRoEFkRsZMW
b9d6arMfs01CiGX22TUNjIJh/E2TAWzgxdSoR6w18EtYy6ECbrf7//hA7YCLl6cRH6zUH/hvvkLc
FsfMmHnv+iikvNzmN4s5v7IYqKd10H+k0j5YS/pO1J8XQR/Smkq3DZ7lUyO9D26Ut33GgfXPX5X/
x2eaFI7Nl4kcGR2Rv1pkemCfFkQ1LrO4gq2QnB0Oab4s7qLZ29vDclcGrgleaRxXKlDfBuclBpiN
T6M+mIaEWimuXUw3eaNSgHvGWTX9FazjvowqwuqQByo/3GZL+q2u+h8sxo5pRhQnkg1GG6ZDJ7Ie
u4ZzG01K92nq7DN3PquZZrns0VmGc+gGn60Vn6OQsEsONm/FDWJYuyK+jIlzWzjBo/Sn+0SND0U/
gpQmuxJMwb7rl2/xYJ3KEfAicaptFJrfGzHjoMjWiYuILsrlPqjjozEj6BGiZPx4gE19N2X1tmMF
JfJpZSE4eMXC/zAhFAc8av7i3f/j14mYl+0TzPKw7/4kLf/mkgjycoyGAkBjGQOOVFH+3rrlnXTN
K5aQx5Fiob+4hf5q7+N2wsxtS0J5/JfwfznBZGoM3WXk015a0AgTSQCk5+zy8+PNOxvRrLhyjZ4c
SqL+4nf9F7cO24Kt7zvc0bi16j//ze+a0mBlTpPF062wszOYW0jYHffjP39Hxa+WL/17ASLjkKbL
ueke+f0/U0cmo0/EbbPy5VYCx9x4Tu/QSCn8Z54YwxaKMPkGSyWHKrMWLnHMsX/xGvS7+Mtziv2+
62sqPodS95cjGpYEaVjWBHBWUM0xzHN2xmh6nabkqj/fNBX3og/PJtzYyEoeutah8MpBxPrz1+Fw
/P7d6yCBafp6puVJgqFOE31++5Z3vphzD/Y7/BfFxYxbmZUFE6Kdg1fqmqE/emjGq7SQ73YVkK7X
i4xliSEIKvHGHXXYi0j0wPy8U5Q3N31ThDsp6CucscUBe41IqA20FwMz8/n7WSaN4uJNbL8t4Tz1
Kt+42dSsjCx49JP23qyAykXW0eL8QAyZpaMH131VBsaPEbeDq/w3EZom8Ld4QnZlRlVVd6GU9GD4
44tXTsDf0F7+4jshxB+w14KYZWBiPhUSNyBzxu/fKDG2MYY/7kIjNUmScxgiJJqvwjOX1xjPnXjf
SO5rFAg55fwUmt0uhVoJpSIjPBU2X+lx+q6Kqtv0k3WdcnmfFtNNnJDWquzndIDBP1euv3aNcmdi
fjwq89no1S6xqA9bIsIRqXiHmt3v/F5GGzbjuuyGSBf9Kjpa0cbgUrvu60hZnNPG910ffa/mEIqH
gsvIM7XZxUs7c5Jhs4gtZ36RjhvAY7bi+JRRfRCvaULheEpoAEdR2xcbEScfLBkrIo/Og29C9O/S
rFkHyjS2pGtgfVOfRhGaIjBfL/G7FYzQhPpQuicEWn+jrGx4BfFWvsPjsa/GhCGlqkzrmX7PZ4U1
zo7Zp/PWQR4kT+G/OuFinaSTvSvaiVaTOadfhsFjp2pTzjZYFMyNTnqsBvOuIolxdlkwxQFQeH9a
3sNUrPw5bPZEvIhecgl4iWfDYVhwXFntjbX4Dwv4B4yQd2X5RGnGfVbeclS5ToY6eM6Qs0S2ScRA
TfUbkDKmUb8HMcfkhXhmOJJQ61LYdmDsyPpW7yxwXnpaGjeA1IwHy2urLbTeDrJEv7zmZoacrRkl
5ixXGUHeTTETPQjmcIC3y62nw7R2zEfnQAxzS+6Lksxgek2yCViTqR5iYV6VbvYrOy58G5bt5Pha
L7bmdVKFmpzDuEMEeFcMglAjdQHCAMeH7yefzTfbn7bj5NJfZGcXj/FqEPGHwD1A1ySdoxMtCG0f
vRZsfVbUXrFa9r1yS8PtOffEx/9l78yWG1eyLPsr/QMowzy8kuAokRpC8wtMEQphdEwOhwP4+lqI
zDK7fbO70uq9njLTLEOiQBLwc/bea3ueFW0S5X4tprpM+VTfEbJau7puKtaalOHcg0fZJiqEmqPa
7Vxh2moWzh16Vo/IN0+O8F5NOMwu4ETwgeqjyYpftBUzLi7RbdkZ52RyrlFLOtNofjuZoDSijJ6w
ZryZQ26RI6MSsauIhwRL/ZqG+gNf6AI9S6Lhg86dKjcWGf4ibyAuw9mchW9yYcMcW6g4vB5a0HJc
Hf7CiXfr6ImTCZDm8EyEjpcq8MmXNNWz+AwT6iWquY8LP6xuC0uwy7PcGlpNkuyjzCzPoWOKQxDh
ZofbPu7B+4qfMJVrPvdanhKtZ/qq/PzA6b86ZCqYr7Y2o1hzbKxqrqNXLNmOc/nwCFFTx9moMNjR
UY4VAFPXgEN0ayviJT0wWvw9c3rE4PCZz155pM28/2qjUC/0lIm3pcmtZ04I6TbsyvHRtQyqwGUO
Qxsy5M6fe1xciS5jRkcrFmb9s83RaFKDRj5ORKGx8yByEnAh9R4mwj7DSbE/1CJaTmZRR9drkqSb
bARMs3VyYU4brhEwS2aPWzvIos04RupXUKnLmGv/ddQLTZU8URAmrGH0TjJP5lM/kJgoGykJ2GTm
0a+z9K1Zqh4Gy/iDHcQwxWZt1Szt6VStzQTC+4BWNfCsOOQQsx130ag1LjiTKpgvg1W9tmFOyUej
ls8xHfhHbX8nFNHYMQ8GgPsERDZIkQa4ZmM85GzoaWG1253JC9gBFoakOKg7SiUIkVOBwjzmV+ti
dTB/MFnpAzUVxW4gOK5xE7Odr28shG1li73MLZInJQ5Ds8TwWOLyip5cT76ywScPRm3XpvXSi5+4
rwKvaCH8qyfHFUMWckH5JX3DYzCiynDMqw/criS6AxwylfOGqo6mGLT3WZ7PxAjpbsGaQ6xHOAE0
NwfraqZ+NX7ykVjGR5Hxw/A1xqwIIGmPBNdUu4advOygKkftzf5ahN2zSNVdYDCAz8r96Rq0Asj+
hw1LaLdU3msfRV99MkjAdO4tAMs9lNOth0V0M9i2jLM0uifZiNPLKL4xQcXGoglaSgpPbPG7c7nW
qIi3cpDPYdCQiRqs9k6P5WPtenhD/ZCWlzn6XafFZcmxEs7j26SBmEoc9LrDKwtQnvtQ19JXnBsP
OIpW1Uzgkmm4MEvd36JOffcZG2vXjH57pX4tHOKLBv7yZK1IdUYswC4XoJraHZ+CB1w7D6qHyVPX
+Jt7Uo59YuMCYjCJyA8ZefO9lP097Xv84yk/zB5m8CU4oGozbRhvI6N8LZtd34gXZS2ALHWX8gyx
wcmpdEOk6sbrqWsclSkPYkK1g2Z+wx3V4HqaF1OH/Y79SrbPFIKA9BqBdXW5sAHnjpB/K+e+g2/U
WgVlCk0P+8umK9VynzXGnzBrHspufGcgIa0856Qam/F3lhkW8NniQqNyi1DIDChM+8qH/92J1JOw
mv44+lRYorZkS3ruJ++MyxOXqknbbGdRD+2/ZTXgcC9o4wE5nVDo8pW51lceslByO/VqD+lzUzDL
uGLGGYGV1oVEUM3VS2vID9akF1XZj9HkHUfBDBfAyMsXvGvEg136LEGGfLPG/+nOLOtLf7xQiBKP
OF3zUXyEY/EzM4e3MQ9/YGq8yRoaIZvyCn31dmBtuxF4LRrG2zQXT5kXvURWcV8NOOFcJCfbmn8w
OPK9yFCFZ+QLf4J5rdovMhQnnHGfjeX6rPao6rH0vlNsBiAGkbxDRuMbovAQondrRrT+AwSFu56l
fjQAzLDkqbNdR5wmiKMapXoqWvlApfNroLksKzudDy+hBkszN7qQsRk12Qv5w7FI4XEH4fIZVvrJ
Cdo9O9Rvji3XMiFkN1NqjXfSPRYOU3HuvXQOCLved46qRv7NrOKLjimxc4p037AbYq6nL9kFIdX5
7u+qyX4Ovv5pjdG1ZENNBp5PRgiBsOa0P0l1bkoq/2Q43pfl8hvVuovJ+NHiWSbH0e1M4LbR1Rin
3yUgOM3Byq1B+E3yFhbcS++OHyWlBtgIIfmOs/nWGNGVj/hT57MYSmaags2E78rCKtOr099UtOK4
SwZiLKX/RC8S5LgRZ8+SvkH3+x5QwjOTIYE6jW0Z8WhpRftoZT5JBh/PkA7XHPJq+V4HZV8/Yrb+
XRcz+2QBPcTRYXvTK7Tyag6x0I+Eq+3qRcjA3vBEAAClMSb3nCWIeuII4DlrbOsSS+OSW/WZKpvx
IBqj3pkOPrp0wRTiaMw3zJE8xIhrKLNhZdKJc+ZqMn2Tc4/DMKRoWMV+hrHTF/15aaIMDqajtr2X
uTA++iP+PHYNc30x1fw7DJ0bC+ssx7S7pvcgh2B2wSWd2dS6e6StRW8ExxbWxTZ1rB9STt9hgWqH
vfBkcAVt/vRsSC6ePeR3rrD9rc2EvQVYoOHAuGADF/MV3wF4ZiC/sdGXn2NSXhuJWulXcMSFYwO7
195PZxSPjc25RXXhMwTJfqdm+qRaX311ruKamgpnQFD/GKhj2ZoZy1YaKwgiF8MXyVS98Q2ODI7k
RFoo7iOebjkLYITmMN/gyKmCAMyW84TTLD9RvS1eBxbVJ2VpxHRriOIqL8zXLhwfZxfD/jDi1e+B
epujuHY9m7KU89+m6ZjOzUY/E7lYrrYHSKyjGwOiF+ZoH84Hz5Ug47iqqqAiX5CqjdFF1b72LT4j
if1FR1R/8LmeN87Y2dxdnHlrSqpXDdMTt/i5MacCPeSQllVUi4kGsPM208vwCsaF9Tu5an4SwUev
pxEHTbFGFERt7DtuslXrOycrL5KXphyrUzrkIVARbW06WTKoZJOBEqtVDaKu9ZyzszC7blQ49xtB
obCxTdqI+A0+k03gB+TdZ/4oJ7fSPW/gWx8M0DqkAsvtffq+s1FOx/uCTftTo49coSOqrTlw0AM9
iynYNo5mSFR3lnwFrKh8okQc+EcGgI+N28ogckDNLtZDOBMNKL3ktUrYTIAXP4XhQ5muvVP2couK
0G8r0WK37Tk1oE7iLSmKcVfmjA6TaXJEzqhZwsO76R0TCJoPiYaHEyzXJH0P5kbvDJbJfLfzz7rJ
vhMhhrslIY7Ccv97KryvQth3+HvoeNbLQenxV7tiJvFmEwjAiN9GnOw7T6a7zMvedYNg5EmT2xRd
M56PtNB4VG46HTGqzLSoYCG5Dllwm4URlroFiqWwu32QpgJeWdq+o7hgc4+K34tQnEWiHvJgwFgx
co8+t5q/Q/WyOy2WB1298FhLFcU5hRx1yox+OtTzYL6PBW9GtGIAKMtYMLXZ0z1K23RcRHZgsMcx
k3vI4SbLBaqF/XmAHQeTHSszXRYD/2xwv6DwQswBtnAoJI+/umxvQ2FewiHo71rb1UfDdM9jlT5K
kf5eB3eLxPJ2atCvIWW/myMG/mZOg7hQgfUKG6hb9RzgKNZyqhmQ98Hk08CHEeiujTgZWowgB1Cl
BPptg24wo+WQgOzPMcIarY3FrSwaNJmFZfCYYiTuwyZgzR01azkE9J4WOMYtXAuIEN/OxPw+1Xy0
0vIT6X4FxtBWwdf2A6bTsHUt+8moHesQzB2bpGUmQju987nncRV6b00gqSziiLaXfsYutwPzVOXV
57L6y8gQHAL1kRkRuRTtf9OLEtHJCuhp8rtm33ozhJBcHlAU1hWpPA2zAY6kKTyAej5+FcoeOjck
7ZCt4Mee6rbGCbbJ1DVkJGcIK7YDG1nTg1HQ7xUrd85u13XLli/9sMdBVu6MyWazkxDGpxi+3FJh
Mzzn7pI8hK3W5xoo8w3h7+k+skEvm8obzqZWZ2GFKznYuDS2515mEXXwiAK4qL7zO7I6ZyfkKGMK
KmLCIeQ7MSq0YJprM3guA8/fgGOHSjTzmV169s1YxXXIb4ua6bQIjlqUl+/dGaUzENa0zcrgqQ6H
iHQPh4ZBTCRYjHJb5UwAoXsGzeFtEiMKjsNgzRcn6+GRLoO8S1oKXEIjtVaKSj0+F4G0fph9k+6W
IlQ7MKSwQxNiPcAYdl2bTfezAMAAWtGjImYIdljcklPujtTnlpG5i1Y/Y9gz2+eGM55rMRSxTQ6c
w3g0EltM+we7UOqJmi+5x2h0DFWNklgOMesHl8bx4hIo89ZsOwERFjuRUC8Vsuq2Vh9UepjwbAex
CxyVx+vAeW46bzx7PuTg1sc2i+j507K5q+LxMF76PL8L23PVDNWxTGmlJyMb0XpC9NICoi8be+YU
zdyR4B3Z1avZs6iS5OrTBTAKARR5Vu0uNXGGGXPhMk8pjJbVIOOBbqAhmYcjZQ8ux98Z5n3E/bbt
4SCPiVr2NZXZV4A4P7vJHgk4cNabiKnQw6T4fQ603qbOn8EmZ+uCUW8DZ+JkEJLlkIG11xoTpZrB
04k35dUyTpjTTjP7MYyqmbNbQoTmOoraTy0XFwsJTSNZarwW9fS7b3miT+Tr4rYi1pXhpst4mTF6
NjVD1F+6lv+dydTfj6Q78J6Z45GnwC+7ofDPLFqwjMK/RJ5qdnaVBb/mxm6vhrKqo59F/UnOqj7V
Q1QSc6X1pLaL+7qzHrsinG8RjDJOvtYpWkB94FVyH6bWGoAsGPIQ8BNjqbr3xHCDg1mlzCqDbmPT
nKpLU/MJhHoxx0YLW9+ovqleuy1bf9nYwRqiyP7txv9f1s/YMgjyhDTurq6Jv0PWlStBLns8sf1m
+WWkwU7X0Rg3bsUtLgmf/vtl99+VDewhduCuREOL1b/3dx0LvvpClJn26XxJ9xTwXjW1moVl3mt9
Mwl5mtrp8U+R659f+7/ZiX+XnUBZ+MsbFH8On//nH9DL66eg4HkLBOSzzj//2hDg/fk3/4xPeP+B
WZRcOmwAnlGuhRz0T3KAs2IoISCaGFr/FOT+1enjIergPwjg9/MffAj+y+kT/Qd5B/6By8+0rTDw
/idOH/tfPro+hRQeAzKuJsfhBPh/CwKzmfWc5bS9yTrx7HC73oRqxNQ7hE/RyOM37WnVlS6ZSdN/
G0se+EWRPEjtrD44FhZ2SpWzGT7yV94QbyPbTofg0v+pVn/j/Pk9J+Td7AJRk3D2ay1bYFdD/vMv
l/z+H4rTXwuavf/Xn4HAaLnsntD9/v4NbIxJBKIWNmcV+mSCbnhrooDHeGZMGyX0rvQ4InDSKHdj
5uCtdNSFpUi6zTp61kX57eRVnC3XXLGZMWivYlxDUM9a/ltA4X2kszPf+zKWtvsAyxDAXPjercdE
b0WM50F2U9MKtg0T+c0U9GW0jr5RBNWxAXRvzbQ29Pqs5hOQS1797az8eR6mcqMj78kq+S/JjHSS
BtaOcgJzL2lysWmF2Yk8OYw9Rh+zKtPYks4PA5A+eOWCXXBqxb4IqK+q3Yd/cz3/LuxZ4FbZphLc
wZrxr2xO1bRuiNSDv5x2h0070bVY/LA4T2pjWOPaK4KLVz3q+p4o6LkOYNIENt5sTv7ValRa0htZ
WQ/+qGKx1pbVtD8Yn53NmhN3kSOp4VpeB2GfBiBsYZ7ERZG+g4lbs3lb/N/PkXCPugQ61Y+nZCSu
zsPsyaBysk6dFLli3AV2b8YtS5Uqr394YfIJqO1e1+kXLmK6Z91Dpo1zA6TCKeh3w2W0GMW/ER7X
b8df9U8uk8enLggCYKauvSag/qo7LtqOnBRJeyP9vN0mwPyHSV8mXvrY13dNMt3+9++LBSXmX35l
6Lmug6siJHnk/Ivk2vhzV7UBLn8Z7o2kw6iDemgyzMzirib/SScFcEnCH+ypcoNHO4oehW2jNfPd
jbrrYrkXZaUpOC3nvTNcNDY+X97kHTCumXFmlxHGG/Fz4DPI+M0lnuqoA5IsgnsT9CgTLy4jqeV0
bqq0olOJU4zq6EGi7epNhpzu7JKvnRdwYE4IejzZJcs9f0A5atLOwZSAHTfP1B5iUXVWRddRK8Lh
DzoHr2rmV5zzxMzvIffdzjAXdg3ZjE1TTjnzTwGeujb0wYHO4+TTAcIq/j2X19EvEPIwyzxykq3X
JDhLZukAJBvHuHZpFR4K9KXJY8fWecFTYwEZcPGBbBcx5rgKqwyAB1URVcDpTwQUFZXjEm3zeiFW
Zte/7KDtb0pVkTQzABto7OGxYbc/q6Rb9YmpuMMIvAK11lK4LiVxMuBscMCjZM52sN1jntFk23Np
UannXxTeCj6VLJZ8eqDgE+RfsIIuRFiQ9IhMyRS+tYnWmOJA+eF7a91p2hIBRSxWQcn4Bm9OyAlO
XpH4V237jyatLXfFEDywzXr2Vf1SjNREtqH/24WvB1wNI47UvDyUS5gZyXFJCWk3TQAdwraPTUjf
BFQOFFOLo+c8f6iweS1T2k5NSVjC6Z/6bmA11HRfUSXfYIZkqILebUibH0tElnxUpX7l9NtsKifY
sAWtdmZF/tlOvDd/oUVMtWww1iaIjRnCV/Si9JPwNupaWBBUGPMc7YgSCK47x3kwX880pMS2tVSn
YV2529r/qJIlpZSiNMH+q+sopyaOhu7RLART30A5g0TmhXROP0Qzv+qohTDBt8L1XG5IpjroFL01
V1IetOPdiKK9EVUtDs484nalE48etzu/Cp9ClIYtMa/3OYDRUHbeY6bMx7kU/WEI9AVySxK7Lsq1
7v1b16SKRk7ZR4efdqMrUjWl0YzHuW3etaWNG3sSPaZ67T9MEb3nIi2+cNCTZ1fkmnzpsVPwqgds
UOOuCusUzGrwklKlSipt4rZae+epkT97QS43yHG8NSaX3LCoLHG8FhYq53qL4oq4XsGPBWDAcBJR
TOSfnJh2+xu4A8aV6c5lL5W0jFDQe66ettVWCA1irymL58ZQ8IOINW8WmA1xhiB4FvTj/eKycHY3
BcyP5qavW74jdHNBRSX5QqqIDwEICNYqs9x2DX9nmmYzILuOjucy/GX12DntoMQDW7XDiy1kEbtz
bh6bpW+vZhe5R3DMV4V0O7nYo1R3YfDm9rQQBujykp1j2Q1nsG7YTAzCGaJ3XpQ00fNKl/S5TPaT
NX33ifVGJQfdI3j/D2oip2OrOdmUDAHwTn+m2kxi6ov2ZteepNdVRwUpkE6D8LKmx05uAUzGXPNM
wvN+NJXDdJMmJ5/gG3kVWe86CnHGpKHSpKw6JhvUfKpBViPBS9hP1i4zeKWW+zhroDp5AGvD1S2K
CCbY2KfBlPcsLdd8gfGemmKEOWmPzGG89WBpGOab4rHDh8uHsGgOHESMGH/evUzIy5iGsT4MUXxI
u5CwtuXPppkRZBasZ+wkLzM1IDshDHnUEjHftcqByhs4bFPR2tycqnrLGowhHuOs6HyaROBXzoaV
HBoyeAQpgVjYOS8ZSIt1kBhbthkgXupdpBeXCu9n2FBIxlQ/TQyu0Dedi7TM/cy2kwLMIyzo7ULL
W9vRPgwBRqPSrjCMNO3IhwlwIc78HRJKvAlTNrW2N4ZP0nXza2d7DTRlgjMz/Z+8JCL8IR5Fs+EV
+WlOMUjAzVYJaZx8l58215a7n4Ecw07hNgIrvN4ZRns7FTjdIpL8fCsMcAUUn+5oKHmnE5wdwBoH
SXx+kIPqF1ewZE556oHsMclVWjCO/FUXyBWLEijNZEHtduX+wdYwRHudB+phyMYhd6j8lnbOrajV
F9U0z92qCTsQBRo471tpCvtaUrH0Kj0/P/F1Q+031ghYw5IB+A/+pCB5mTXveZ6CkRATf672yHa4
U50dbGOgeVaNR22ldxJBiwVlEeeVx/syryU0dQQ8xC65dyV1YJ6wvuY3Opj1cyi4WakBPggQqBpP
pbc81i2rDsO1IZNS3uWbkk+J2RHvKcQuwWSQedRh+X5OhUdNh3KUw5ft4DoUEnpDYgX73Cx51Hi1
PsLCM9d1lABc0T+0vIINp6Tfw1rVN8KF2S7L/CJU0p7L1t1x52Hnbf8quh7XqseWTVQUEScBUA5r
9K9ZENxD17Y3QTs/LtKnN6IeibxZS7eBQfZiR8teO1zPUnq7nDAmrgf+ZL+TP9mhjUfAAz/KmU+9
ZxD1GQzEqzCZyu0feo3gIqxJzY85WN/WGddB4ITEXn0rAbLTjLEpnfYyL9qjwTHauV5Ffowgzg4g
F+5OonHWoVX9R50b14GSqVCbz2MQ3NKe6IR7tjhvpuJLHnWkxyRmEGVLwEfDHdRxQn/VcHANfXZl
3944PdW1Y/EawVknBP4EInPZGkkqj5WBGwpVAyB7wPJQrZB2IcS+LegnHWuSPzNeN2glpJBaMCer
D/uQGPj5lzl9CUXKlzdAjG5aaDvwiV/mvJWHdG5OJNLupBkeM1YrPFdUtkWewkqADDmsSPm1S4Wc
1vqzIUeFFt8jvSLoEzHbez9caV+FeMfWdwwtDhqlWbNeIVc3B8wZ3J6WLb3VADFc8wlXw73deGo3
seN+AL09nak3xuqV229t4Bo7fDRwSWdPnsveeSTDHlHX6NJb2plC3wDuOi8YXMOCWO1W5zRqWn1l
7osln/cKJCUkaCTytIieWhvGl8jSvR44XI7w5OPSxeKiwZdsLNkMcdAQJ7XCDJOXO716sr0rerVT
tTB2SQQUB68Dvh4wNdcpS1nFF0CIGndGH48Gl/2fZ3KGm/IuOtSs6s9A85adcD30zPuxin7NLjNs
XkHfxOQ3Uubu3400tHGrDk6WIV+hf8b4M1iHyU1WzXukhlt3tI7jiJ5F+rGl6BS1c5+4xn0u2y2u
ImRato+anX7mqZ4s+XDtKdOzEvfoLfmHRnkjtbwd0Z/NRf0wO+ew0PYg672jWbovUPTpWSPUV0Nx
afEFdGb1UazIL22WyF7NdWXvMUUcPahTIrOxPLPzX6y3xVLmja/1JcV4DQjo0Sj8WzvlZjiH10Gb
BxMctJB0sUcNH+aIk0fwVNT1re5TJLrg7MIy7lI4c5RKsQz3j9xAtx62iNLrXgs8CyuKcLM6U+us
/yp0+FtWwbPWPv3J7tWLDpVPSFkl1jc1r89OSWvBTHeafqQH831SySnq0y9ppQ80XaxDe7BhT5zt
pvAEaOSevqY7TPj7Wa4n6mmXjs3Bm/y9nYkPU/Q/in48UmHO0xZn7EQNXFpyL7DuCGLd4vj8AnRM
XsJ7EGVwMLA3+vJAWdHe6exDagWnkEXyGNq3Y0dQb/CPmriuiUE8GdS75/QP1AbdOiOHT9bZFgYj
elpHiP0hELx8lHPMtjI4BP7y0c/lo8hhgPlFf2SjQGd03tM0UHvGzlfS345edZ5GMhVmSiu9xojB
wZu+gnA0ntD4TsKhKz1SHFJLPSXfXc6NUAED2Ka6aWksCCAzrVOn443mm2+3b0jhZA27tSMrL+Ee
4IcwgDP1oPs2qcpeWogP227VZ3XD03zKawxeaXofthHcnDLsYWL0d+R/Tx3Nur1Qj2qpyRI4tyqi
UCHHuSPgzPZpcArcibqL/HvCD8jKpXkPNHXlLf/D1tONa7v7ysxvKp5RKWoO7hlQ19pEPeuvvalQ
I0KO5gbKQab8KzrL1fHla9U5b8tMuzGmmrc/q3e98KvsnvbhkduPNfL3ZZXP85i/UXrug6Fc8ixZ
StaFMH4rgRKkVX7Tr5fKbxfj6Hek6vGjENkKU4r4Jt99MUA3Mz5O5bnl3HaXd/LNmvnJ7RJdayP7
dnpzuobzwseuC7Obrqu+CS/YO8TECESbVMN+/b95apKxdif3S6p6uaioIsVpjtspBOEx2ejSuGeK
iiNAE7SXrk1uyxyGcwuID3mmM9onMOrAL9KO57TfWMNr288Wh47F/Fm6gOCOGfaXcRdZpf+St7gD
aT5u2Ctwk5r6aDoo+uK3NsZWbhp81R1V/mwZZwCGZedRFyUzp6bryFjrTNY6WbNGRyYya7BdCrjj
9OOwC4o/gM7O3gULvXvD4FCuMOXvGZcR4Ftpb8uFUElDGJ8V87IXfY6vLXgZlj7g6wLXY0HoCpn2
XbeGzDxOmINU/ug5ESt5hZ5jSwacDHQjEnX3oL0xhhZ6NpHXQJ2Dml78cgtrE0FtZFPRJnW2BxTk
blSLFKgWpfd2O6TcRbvbeqSxabb7CBA/0xKfVo5rcpWksemuS4DRvdf9fG+TZeYe7ei4Dox3g6l5
y5OQbrM6+cAhBanCAb7UlcPCmdCpgDPjdSqSNw5SeuuM6bdW1QkO8jkVa20K95JxwlrudQCgEQ7P
wKlwl7PTssoHb+5iBs5DmPywouZHTjRuH6EHY11SbyIn5q9YJZBeLiqMn9HB7vNLZKiP0m+/AvFo
4drrp4i9lnuz2Pq57NJ9OaUnnHUcahyKPMYKfH12rfz1a5vkO09Gu46qxaCjBs+C4DeV7kO0+lAZ
DeBmBTd/Nk7/u/b/N2v/fzT5/v8zvptPmUMEQw346+L/H//qn4t/n0huQLqXCJkfMbSwHPzn4t/7
D9KFLpZe3yHNG7BV/C9ukkX6F4O+aZtsXlem0l/3/mGExETPVRjyg63of7L3971/3SOSHfHIaAVB
CO3p7xFDXKRwjcaIb9rAMT0gd3BnGqp6HCIMB3QgJAdeKXYE6hJ2qFnm0W1Ni7JICl8xqfOc1TUd
49PUnYNkzA+D7Uuci9VwrtzOOYGVeY2KqGYgmHOOX9jCZLB81qzuWQN09itIgTyODEZ82EfHANNZ
1LKssKE77iDAUbMx5KyQNV2CQrT5voIUsQ0qlsXMUXztx3Y4dQsE1CmP3jodiAvPiG7vR6aM+7YJ
OGt1yYHRZtoldf9mumj2AJTHk5z68CAGMzgmirOcYc7D3Ty48CU7bjZAYth8SGZXSngI8cFH3OEX
YT9qVwxgwBHJXi74H4C0w7moppvWFWu7OaA0Eg3h1Yc9gfq4BgKwCW8ymzaA0kmOZp8krEmBnLyC
dudZG4HeOXu5excuqXlKvIHoTudNW39yZkinyisfewW7fGPyh12CnsqFrces/UrSRW51FpyigvrG
pGfrwYKiZcit71Mfgb53b/xu/GHmnOtJspIZYEEvOo8tUfQ4L82pLgJIGbb1kjjLYewWzXqe+6c2
noRy/HhOAg3IY8RfQHNqzgPoXIjxzTZAhaI0Y7qbYFj8mcabJkcXrvTBb9hhIjXFbERo6wu65ice
ljcf4A32WC6p6xvc3dfxKE/0ncogzlLQ5u7LGXiyjwsrnksEgTC5cbCEAc0H7zS59gO1a4/g55/C
EYwW206ni5MMhmSpwiMrQQZXpz5IDis3fm7bsZHWX0uRw98zWV5FNSiEzoTux/q/gEHspbTPwpdO
SzeevZmOjFxuXbt6ylV/4XRO7+DAe1+myaWLvICQs3dfjOOeTozwhhPHWU2Vv2uq+lfY1Ic/22Nd
B1/22J/sWR1ZCWAZdn5jfnp3FveMPfA65TZdAw2JEypla3g/y8GQy2cqeXeWrqo3i04vaWFfmsAF
F1wOm0rXgKHZf/REKEyqRUKXzTYwR7Xx7f7nn07s1DIO+BvfdVF/Rln1UQ7dbZNFL/Rof3qgZS9F
tSCZlOKW9e5V2BCE8wFOqy/x9Jg5FkHi4gEn9IhSpjCFAAwOOJRP+dzlt2kHn6Jk0k5mNgNYyeYd
ByDngKKfYlAFkMoH26eChwMD3N6cz69fpgI3zZQssMNMkwYEZrfcDTD1Bv79rFeLOnRSTNHGchOG
GcWP0K2Tdd/ls6O4z+twjk23ZYecLkG1Hqw+hZEyc07ZFy6hitVQSlHpJPBqUSFdQtffzqikp8xW
jC5u8tyRbd1YbTEgYc5cXHwsPBEj1gDfDpYevJIwZYsyiR5KAd+8VDaEpUFK6oaprhIugLSgwrG/
FJg/FkGdagK1MLS5F3U5y6XOY/2OuRRoELNCiPEiJn7OnNHuZ2e8jWYwo4TEWCsAHOYTxg1n1mN1
01k6j+dOU2s6js8kfNMdJxWfZA5okD8l1cpiY0QttVJqZ3cEG9q+9ygzYdeoLVZYPOodf3maKqo/
e5IBCWlgXS5sPfL7rkI48Qb+vkaj8rQBBrfWNp6aEuKBl1LcUtzJMrx6ptiRYdmHGvhB6lz6Onq3
02DCAVm4+JTTn2HQvVdV5+8GAUttMcIdjQ34r5Pkw4nqj2SkO9ThhmthUxmtpTyw+kcbriqbhIyg
G4MSEZAoQIfjitzI3gPJfleUA3PVyO5MSDtHkemdtzBzL2vfTu0UZRxZ0ryd133zsm6em5b4OWbr
4lmosnkk56O2Ml2Wazl1rK3tRLooh5LVzDCCRaVVkquQRvE44Epdd9+syq04avuY3KHajfI+qDuQ
XoJFR7guzuW6Qp/ZpePbOQ/rcp2QEqdBKsRaNklxv67gNbv4PGIpGa7r+XRd1CcAsed1da+G0n+w
1nX+uC72fb96Zyij6VUCY2/X9T92qfeGCXxPVoJaZiQC01noYEE1gBSHHtTNj9zqH6dVWEBH+5F5
ECnmxHvq5+huLvSuIHqyqVZZwh68p8J1z0zCONNW6YIdiTpwurgZVlljRN8w6vk1WwWPUPiP/SqB
LKsYEqKKqFUeydd601UwKVfpRBnORyvKNk7mvjrxbm7JRQfPhW3xGF7Fl2qVYUALAIw36O3mJve5
rGJNtco2wyrgeKuUY2umtVXcKZbGQC1qD56wvA2BrC9/9ZKFmkteoA7Vq0wUohcBPlu7ZXl2LKuc
hMVsBk3QvC6Z/jBXyclaxSe3c/dL7SvYsxlpSO+SFOIhB1s6cXfuV/Vq/E/2zqw3biRd03+lcW7m
igKXCC4Hcxoo5a7dWizbN4Q2c993/vp5QlK5Jdlld40GA1+00N2oLtnMTCYZjO9dFY9lKUaLxpyH
SHFcErIrgPTqa/lhViyYJbNTK4rRGNHEt60VV9ZCmmkdoNaseDQJoaZp1BlGEWGGNWSbyimUin1r
LO/YgI6TipcTPThPmtJ5nUPaVYq9qxybzTyEngux10PwVVN/MSvGL1bcH+iWAcwHH4i4viLMo7zt
FVfoKdYwoWRv31BMYgylGCpuscE1BIiv+EbFPGo2/IoUJPXlSQ1KqBjKXHGVmKkuW1BaQAB4TMfm
rDLX0VecmessUA8H28nWTCmgPDwvCOXE/2X6ODagSU3o0iqgzsB14KZyxaUKwvD2bRwKK3MujkLF
uNru7B6MioXtfNBLVJCEkiVgcwe206wBjIPTXDG4UnG5mTakC9/U28u4LjBIpnfCVst3IJdAC3QX
mow7Wb8B7NqQXYzTfzT3cQuf+xj0LD2+KXr9evbAXFPiwgZPXFdpC9tX1B/zCBdo0l6O5IQTbtQc
5BUoXT4QgRXlt4On7fdlzZtMJxSbbbmEMb9s5gujOiynId+wJTgG8z3oquoqHYgPbCMkgpgISMvt
ofgsApYY9/lTdmrlF/MoyUOIhisqjGtuSCjMdNaBNZNzpF751i+bT3Hn3fsTC1hmXtlBMmNAja0V
sXX2SrOQeYwNN0ctE/twTEhnH/oM1MOZm4UD4M+CatNxw8W7jzueoHR2Wl1HYnjjoVjoRsTPQPvN
SpCIHbXBvVHbl8wTyMCjPGAV4fgwckThoUxZBglyirjJ77zBOQsKn4KuTiNgGcdRCx9F9FR4+p8R
8N9JejLtx6bhv54Bzyhcey38ev4rzwOguydNE/udY+g24iqJiOt5ABR7HrsRpi+0fJbjeESe/DkB
mnumSQI5Hu0/g5xeKL/4kzr/dWyVw0v803tqi6XKlmEestGkEbTApPlSuuK15mRzW1JjUottNeKF
ztg01W51WpHVtv9z3cr3OhlJ4JhJFgMvpfKAX79Y6M+OjbiCDCIg/31tMHdxeFRG/V3SIhrW7eoX
GskfqGTUCxLkLslvsd23KT5B3rZeG1RApMpHV7NjNG0fK2HP0skvTytykfQWaiXr0RW0gZn9wmuP
qu+NMki9AWLjDYNv3nDU71+EQJRTOWQREh2kDVZwOMYo4+ds6g5+fl7fRucYnEuBUEtwjfGUfpTF
vXiVwjdFnwGQ7rd0+h71EKZHnt87hGrr+pefv9R3H4hFVEmdkJ9KjPumkqW+eClgjqTLutTD+mJ5
S40c4BVYb/bUkH43/jcBfD8Q8v0Al3AhvnkpoloEeeNv5a0JxGCYlkT90GiX0aCamhvcXsWdyT2z
D3/vroyicZdxFEOmJ/CVjedWq6DDZcK2I9jOpWlGmyZ30EEMbcfcFBYLEXEAkyx1zC1buw+u1KJ9
PBhS27dE0O1Cv7es/Uw48dqJm9Nhyu2vQUa6Zxt5KviX+KF2cOJTk16IYMiqDUIo8kP6RKXEq+xd
STraPGYZiGwZPczDUK7g2pNVgHR+lVVRv2mmHOi+DV2SOQmHlVnMlKD1ln0j5okWQkz6x9TQEpQ7
2RA7Nv1EsJNwhwf2ILK7FpfVxzkZDTIc505A12N8PtKp2NsWvoXiP3Roma5mfaTmlJKcOscSIBt8
vl5nn2W1mW0LPaTD2DH7Jf0q0VoUJjsLM0lRxWvz1vThJJusORtMilpcfwqWEsHkuuZxU0JWr+wx
mK+1uJmvgA2mrUkX5jn4F2FmfD0QD4woW5QRRrnr8MYclqM0sIPOxVUUDB4Z2zl0Fio95fAg09hZ
9cybyB5bwNZIavqBo/fkQ7Obn6K1pKCQ4VTrcVlRNWvckrRa3HReh+ca06+g93YUeQH6OwfQ+R62
WJ2LIpJMR06CaL9wCphCITnKOEAakh6WMwsr8qUjrXlbypGdPek4YLoU6vHPQ1z7B4ghPPreKItZ
dA1FzYLm34+dExfmQRGWuHuHxEdMSLOGBcqPDi6MFgRxh1TF9rH/eY7rKsB20nobAfeaLYc+SIcT
D56SUdOkYXrrmZoqwZpG6jFLN0v8Bbqy+biWnf2xCXz/2pqy8ZT0DqdYhWWkY1cKnNxfwBNP1hUG
HBwUXjZj8XLtLDKuY3Znd5mjsp5cidXG8kCPfHNGpF8p+3diM80votpnk86CxXYFkcM2ZqIlXXik
/FUk2a6LquFsKr3+wDKQADqT031oQwF20rBVhnu5zWz/Kx2azQpbG6Kuqr4mOODC9KYvaV8eEU0F
yK8p3Y1Z41sDcSKT1UHugMXrxvFItY3caNll8IRJfYBT+JOWajuqKdY191fiEK4HMR4sPdoUTypQ
t2U81POHtEGqn6djRchoOZ/kQ3KFEdZbeUUUrJAHNhvMhckSscW2sfXPorWnpXDjGlPDRPdJkSSr
Qsd65Rl9dkhWtIkSCBitAla87ky92U5hHJwnfudk+1BAREgHttdjDUX9aMRLvp3m82CS+FalUb1o
2/EciQAOhhINrNXZ/rqmepppkzLDWmlmPFFH27BN+jXMjbZPlQdOF5zuMC79eGhYp44S4Wg+cpxB
CXNKl9quogzaxSzkyiot49zW7HiVIG5wlbZHkK4AhtjcjlF/UWpZFC/CklIfrNraEljRoG67IOiD
eBqp5EShF7CFrbFYLIFACIhS4iNLyZBCJUiy5wq8Vdrn3EnNxlDqpVjpmACBKhUhgAocAce1ngf5
phjIqPCrPMVHxO1tys5DqOENt3MU35NnUlPciVHQwmLVKrFVkvf5Ud0W111tqqTGBO9agJdbKbZs
n/GkVyquUum5WqXsGpXGq2kSbi+a2OlyPyYfGGbUJCnfCHrS7hw9J/s9ngeujahHTxi7IA89pebs
pD/mBXM5vsyUbigABUCAaFpg0mgxdCv4oR+sZZmIHPsRmMJKxpl/gNYs3xGRS35K2zfbWIEcfeq6
6z40kmOzF58bHyVTL2C6RUgAjIt+eY0lCSeul5wlfXUupi9+EIabKSZyANF/doFCmhdWGA6eE3pC
4vZsVCDPYJF7/wj7eDrfN0vVLlSxJZCazEJ2Wt6NCjbKg6OE+BcgFVClJEZDpXAmTesOU0xCW8xS
tGmGlUo1xraYIGNPFVRl5P1Jm4GEJ5jOmfGsed3zNxdTnp9zv4WEx6Nu0DWueY+u84WrcDCEEaob
WNn49UegjFtCkMniX9liij+OkInL2HTzr5ogsye1uS4JkiJAV6FzUuF0nkLsiDnoFw4gnqXQvFbh
eqNC+IwsVMY2sYSubFadEYE6ykdgMAQiJHMBHvoJNnyEEOdHONFSyGKrMEY77UDPmhoIjGBmcMli
Gnai1G4jaV2HCr000nztdjjahqJKH0rwzhTc0wf/HIzyRtfdzwr0L9rOX+CSO5tyOW0aQFSSm3bD
lHwV9kWvEFaK/QhWMI9z6R9hrB1WXaYPyOSOHAXR5jHh/CSsUkBHvrgAx3W1Pj8YCe1bBGTcg/5m
orZXAvWR1ubdgVV2CgIka0y7z4OMT1Ncu8obnDTM4UN8CUE8L2wJWT0LuqboPCaEqCfBPNBNUk5C
8LsdRc0hejRChEis7g55IOxj3qO4jL3QKkDIiVG6mE+aMb50wMQdBY7bJS1fAry8AzefxHAtFZCO
xCW8JY20QqkrwptU+miDFP7uKCReAsnX/tAgcsK+Fyq4vrKWNhHX+2JC2eZ1m1yh+jI0rtC4yNME
7D9UJICLIHTjNyGyTkGUTyTnK4M5v1MEQhispDblW5yxOyru6Tjuxq3LBpHqhHCAYzrRQM8jKfhS
psMo2zQQFy4ERjBRhKcYDV0v2T/w8gnxJXqgrQnEH3lG+lWChzdDSJuayuQMv57d26i2VnWCr7VM
xvQUN9lBX0z5RvMs/6Cl6XaLgeUjeJ9xVJYl+58O1TfyqxNA7uRLykJKgLcxns0q4qttSEl0sbYs
fJrkqF614o2fEewRR765lESKXchSr9b1NNfkfOQI+ho84etitv1TTZtm9qEOYr5gaD7aWGWWoG7k
ffnVvtnOHbSyp12g8ck3ZjI6nzO2F9EiiubqC1v6SlJGZsyXYdrHpIX1hzaFeR9Sa7qwghINp0FO
DZc+fsnWXc2hpDJZl1sYlNSHLoeXg8MfUcMkJEWZnihgakCTvDFLDoh7nRZB1fe7PMeEm05IROsW
X6guIcqaphsPYC+bj6LuAnaEMlKalmrth3O5JgGVBDVRjx9Ql55OmVUc+fmnlKsAnexEtj5RkhFZ
l+AWplj0IRJxYwgOqDvnesgIRe1I+SelJqryz32XBDu6HLYdq8ISEDjCdOmiezJBKkVrmpS1x8FJ
VhXV1hI+JLZTJiStx80ymQVl59iYyR/KVdUi35GYaVCf29Bb93HS7DRCBRCMyBGtllGelBQRG3gV
zM9Onjg33iiSD50NbjOGZHK2sgRYzZry2LWRs6CJJNHTSb7kPHqfJt7/8Oa/4M0ZuRnu/xozWdyk
N7dvmnaf/s4zaOLsmboEGQEaMRzsNcQafmPNMSIJkBQT9APw5F+Yib6H+Yap1FB5uTbhi/9izZ09
zxC27uq64eiM4+LvYCa4Od+M9XjMwC9IsCRaEqvZ24GbGh0LprvV2fPI8I49q7bQ68lfWGmBlj4c
g1vabqt9pC/5ee3S4ZcFmr2weyu6bvz4LlQlmMws3eEMOLxzgtA/EcFgXVdknpyLtqqRxoTyMlL1
QMOIhY3bJO6IYDHztZ0MLLdx4hi3NQEXG3+ODps6mI6dUGcEZj6JwrVpde6Jlbr10o6r/pNbxOn1
0NNRsRbcxTwXrS4GuyX/+kDT3Pg+kOVwlJbS7Im3buczE6n5cUv3dbVPKKBzVDvoFwc712/Grgq2
pTs6R75vWifJ1HgogPt+4zUGcdAFv50pPdqgDe1XtRdFa91pqdNgPj7te91eQqRiL3KdAWQbN9B+
L0rrg5cZYkVFw40Ujf4hCtlk5g675YOS1ERnE4ehzElh7uZlPOE6RzA0pA+hr7WnuRytLe5+VOg5
j3DXSj84iNb3pzHAw0c8FOR3RoZ+FJT4MGy281jwccOghrNTo0c8Z37C4XPMlfNlmM1+Bcl7nufW
JzoMk61T+uWyCQZx4hS0+s7hdGJL+ht6oiwtpz7iRUjYzCdkBKlRrxjleqURN8nRSTFkJ+Glrtkt
q2JpneLp7mmjCpwjNPJs0kkpWDYGz0bE9CddXn8BiYuWFKfPUJHxTO4Svu0IPdMqrYfiyhywwxmx
47CVS1EIEB5inY5My7tigNoOZr6NiGWPUd0ycGIPPSiyZeFvwFOxSIEZl3CEpAzc635KQEVV94i8
XP0DOv9yh4ddKLtjYdwEnSRo1h+D7YirfzsT+rU1kjg+NOj/+FhrBtswho7l2FK6uR8P0n6Ix0h4
i8DuyTilInFb6YXHKwTiZHZ0/zCWLfF2MuU4tNldVpziZZH37DPw+hONaXUUsKyhcUgA9LlsdPx0
J2x/gi3UJH1NqCP9vEBCF1FKQwFLuysqB5tIGh8ylMgzobXGRSIuqaDhhRyeh6uE17wYKIZF+gwJ
3u4HDSUXC9dDpFrag04ZrdHuD5XStpO2vh+NVBD6zPd8z0gfijW832FSd3dQ2ng6oAaSHL67Gwhu
0tmkqudNbkXnXp9sRBeS10f2XRmJL3pqbzptQDlikYYCuXk5M8WccU/Ls57Qg11FChvVQf3JoJQh
5LIydBYMaa7SjeDCj3aV0pJUVJ8c6k0RbnKlNDGU5sRW6pNG5DyUlSJlCAP6W5VKBQvAgE8kH9ZT
NtmrwEDNgpK8X3Z942yJFXM3kY6ic1b6F9MuPnUEL6y6KsZW2oXOmp6BZimUcibSx+y4wXf4adLq
W7cI212plDZWCMErC6q6eY5GbL/hTggsDA57pdJhx95hH0G5kwvzI+z31leankypezJkPgVQH20e
xXiTKA2QnpGh6itdkDkb1xIhOkGMHmXLSj1kKx2R5RYVbSxoizSlMpqU3ojdl7EBLtORRPoOMRvo
kio45k2ntEpcCOm5q/RLj0aGoYpPO0WExIoS8eFGQkWS+LAlCaxJqOiT3h2Cpa4olUGRK4WiWZoi
9k5MmJcqju8tmBh079zuipxpFU1DnKzORkO7FFh4rnRF5nSPvI4Lw9P0FB8GCQiCkaK3tHpHHk6K
EgoEx88UTVRaHipLRR3l5pWmqKQETgnY9lOemvl2gm2KIrrIAGzuhQpCcmR7NSlqClYqvzDMNj+u
LcL9ibQlFpMq48NwEHgPaju6zm00rWK0/ZUgiRCE22fOZ1TGzIEeoBvslo1XykY7rpcKZbBSQ9AL
YBorFzE7YqTKLK7iOg5Z7TbSibCNaslHzQugEFO/Pg1aZ4OHg6litGkzRbmu6h670fEeCMQi2COs
6ViabYGJkGk0EYW8hNLKtrkvjXWZW/5CNma3s8xKWwSkrBTIjWoHOK3rjiNTNIc56FO87yN83VoB
2MAizmfEyL2mXaWB7HeS1O6D0S2jSycf+o9OJoqrWoN53a/7JLmOXa9QmTLOZ3qPtEOiurojSlIm
UlsCrGllQMpLHnwBsdWOJ7WuDQkvPxUWg3JhuOdUR2QrtX1YpKZx2ZjBV1L0jZumocV0MNzmGuVf
cGuxEIZQ3H4071MqjrDTiEJ7UcZuvzX0hGosMsEIKOpIPO0KfeFU9LUaZsHCPxWcJXLAVw5StEVd
hqgUaB/fzwZwiqocWK7ZfqvqL4DBxkuSLV04mAudQGd5neWR3dY2NiPMJd5QbDorcY69HNUziun0
KGOqPRl91F+RDY+uAzUL7uAPvJ90xcKKfCa1ApR6JXEiGQstWUYEt078UzNHLJWkcQXKKGnwVQ7Z
VRMBQRfOIDadHTdKo8cmxHMSe6vb04wa1W+XlQ2sYiCp6GVJOn/BLqUKCV+paZ93ZuewkA7yh26u
SbDTe8IebcNYCxMn95yLHb06lhIX5pukHJCaDRPwvtC9j6yUXJA5HdNocrl4h8TTPtWMA4yn40mp
EtSblIVIG+VNJJD41elnOdjWSedJeqzQeZGsBdRG7EGLGwopcW7yeLFqVymLbQSAZIlywY/+eS0M
Hww5nx3mL92CbuVjdY0YzrQRJ7qgRhYJceYvy4yr+HHX+5/54BfzgerBsRQd99cjwkV0h7T2la72
29/6lqlBijzTqSCVkAvFg7x8HhKMPRWXITxLWjq9DQIa65lZVRU5tOdAdyot7mNwxjdmVe4JxgTU
lMRtCCI6jL8zJXxHdnqCeQPGx5QUDhD68ZopKwOZ0UTMAp93ybRiGSMwlLp0Fg4w4vuijviXDdHG
L87RD5gzxb+9iiLwBC8Gnct4ZBtILV+/KkV+Y6olxGwUnB2gKO6dTZoIoOhsXk6hqLeit7EnyLza
FbH5qxaP719eUhZEbRENGLohdTU4vaAHwaOHtp+IAQ3qyFpQOC6PKbnOL/NpKC8zV283EdPboebL
GFzc+WUEz2Mb0OvPD+FKzj9EJIOe/TaKgfhrmUnfa/erzAcvAZejgwfaxXEi5R2pPKUocqyF2eTl
pYtDm8Ubz8ECh2uy08fcXDVJ0Z6Zg7iFzkLTN1SS4KRKu/3592Qi+37zRdn036Ll9hCFc6G8uTz6
ypGO78HYFW1TLQPYpQsKaCPiWh3WNvKzi9MJvpjouEC3dk2cV1e9QBiTymL+UHbVV/6uONNJlT0J
2zI6kRHuGulMyuoHi1CL4XPD+gXernVH0eQGv2C2TaUMeH2mEaijT2A6Rn3LtP76q67C3hudlseq
7FJMUo1u7JsZprRO02mdNZOVTtlrn2qYXWpx0jm52rshTSyx7NEFwgfTxQQLUkHT1nVHjklBBPP0
qG/DdDOlN547j08+hr8klr/r9eF068R0mA7UsmeYKlHn5QVqT6gVK8PBHJokztIonVvSdzFrILUg
9Di9GiL83RrCuAVg47Too4fYMJtf6CC+67rhXbDOsGzxZpAGvFXd+/EIfjEirXr0vLRllhHcHVxD
tqFPao117Mty3wmIIm+j8CoS1nTYDRNTv6eNKwws2hevSHfYRI1fnJ8fXJYsW0S9cAdJbh/3jR6E
NGNa8iqHwlui2IOGFGl8S+eJozUHTh7eTjJnvz2SFOLk9QUDHwuNO0uIwYIYifoLfP6HnLDBtWbT
8DQMFSSVMWUfnAJuDXrwVgOrXo5uXf3icny8sd9cjkIVntm6Tp2a9Vgj9mLlKeM07rFPEkhWmfeT
3XxOitlbsvQiuerGkyIaqrVpZ1dFZ0UrO5/O0ronH0GXv6gMst5iQ3y3QrKJwbVBQJPhIOp5eYVV
snEmo+cM9m4SbfKsu3BE+WGKp21GlA9RsMG2oI6RXETxtWWYgotP5rVeV5+SOHroh+6cRVzb5jZB
LQGK/GXQEs7tGpxqAuHmfd8niBSu+yPEyr2S06rcHMyl2DHWYeaEK7i2IwNjLM6hwtlmaXprz9Cx
Bad/7Wg2cf2t6jfTKrq+5EmuwjF/vrb98BTYNoIUk2vJNI03p2B0RGXOlZz3ZxeoPrars5nW4qaP
IBkG8wAlvvahbrIj3Uf/70/a1tRTPkFMmlnbqUrcgdLqLF9LdzKYveiL0eNbyiRJkysvwc6+Qrgd
zSTvR3P+kcV+GZSVve+ZGd7h/gsk4alnJeez3x2Xk75J8EbtY8AJF2bOsgOw+EEnrW5Niar+i2Ae
4b3104AMCtvwdC5BQ/IofiNxmhtZ0ltGCDF55/LCsolVKDuaOHuPsNABrmpT+W3+FUxNXkUyBk5D
oKFPNDLklo4dj/bQpRZ6Aj2BrqERha4zlR00Z+uw1gen3JS2tHaB5cf9fiUNG+9HQ9EjKs410Ld+
keuTPGQOJQ8lDdFCSmOTBCT5IkLq7gsRGYvR7EfiUSLtwCvjL43T+msjtryVPtFAPscXFdHOntc7
R1jxgpVlJxShqtjIPIIwtIIQxyt8hFGWEsE4ibltE640EhU/0jTWb02oLSIisvjIrKcVYAXJwHRy
rslQLzH/JR7DQIvD35hpk0PJsTbEICiATfxDO2zmlZV3gh6IkVF8JOdF9OJ0tLJyXbed3E6ESBDr
paIKx7w8ZRaiHTl1tWVkoGINSlyynu1P2z4apwsXC8linLCVozi+GIR3irG1PKC31VoJOzaOELcy
gAJGHJhG566mAlaEVbHalXW3gTAq146AFyO5xQErmRetBSQ20UjSj+mJwM29mCkNWSSDY95NhpwX
QQEN0shA7OwIz4NTqazikjcqi34808dW7tiAGJSv2/IicKmbLkq/BeLwnYdhSB4/EKYpfX7AiCW+
Dr2J88AKy1XTmsxK6CzILs5AWXVzVxS+3B8zPnZFHPoqTJAICI1ZcUQ/u4nCbKDUJiUmoUD+UUk9
/Jjb80wmU41P3uir6y7IiXMl7GI/lHQjtVk13deV0D9Rtn5GavLEnK1aEczAjqZ9u56jRZ2wiQXk
KlmP2DkBNiXpdWOnctuw1T7qqTtfWR36Pr+uCTSosIoTvmYVK2LAvU/mlJgXTRDfaXlJklNYmMlJ
M9jObReqcjXUN9QoWoQ2TQgmTr2OgJX9sqVIzQIjuyJYV2IIAtSkqnFldv24STs3I2UmGAh0STtE
uVVNngV9rUurqsyFGfnpMnVwsqS9DeEjiGWpliAE6QYLRBtvvTRy0aQT/emw4SrHM5dZ9aDWWnmU
0d0EXejTM+sPOEFKtV3vugbXOpkO60kvi4vYiqsVJEa+I96PygazPw0QEdtEOqSgS0HQ0Pll1ab9
mUiLfleXhkmPUBV88jJr3ZKivnAoY+BMKg3ZcGax7zvpyiQ6wd9+UURRRyuGY+1GxH87Uu2KQ99n
gg3TbKBjtvaMS9qWnA+FWYbNemzm+dAWMvkUjdFXHYEeXlyHUwjEa4cnxYDRiGTjPvqU5Dp2Pjth
k0l3N4lpfR2BI+joL7uRFcvvwnvkO+Z1PM5ikRNuvdVK1zoQmp2eJUEVHGhl97FvfLAOKNMPbm8d
2BmScitq5kVFUcGwP+uxfxzF8bhyyoloGq+dj8Ji9o/1UoMU6OaW6b3QBuDoTnyynIKOCCwO+Y1o
UwYkMFXN3Jh4t5CnV7h0lLaGAo8+20V1SOyAJoxiaekj11ipSd86RCw/6fvAz/4Xk/hcTA9EDdtk
tX3J6taDok244FoxZCHmdYk+onFC+G8uyEu9j/OvnA6OhdhgRlMue58WJCJkmBsKlO7eiHyIRXUc
M5V04PjJQRONOPSj1j8POj/foFcC2MD+RRe6z1qFHrg/CkfiZfxmlvnSJnac020F08ofa81bWGWm
25sy7xFnVCY6jqqnUGiVxxXPAJ9CvHsXOelhUrCMExLlfhimoLgwiT1ZxxPb0oGq7J1NOzgeipkY
6cHmnsCuxr+UZnFailluw444c7KDWHjQzSzZEAe7XgbBcVPVxdI0q3jXAa4ux7qRqKKIoKBcqdlM
7WAQUSWvcBV7FV4o1osk5JJLkV6uoQGuKGJKF6Uv8rsodi5yqKNVLIAIba/8XA2UKCWabewkGVBr
153JdcEWidU+juaFD2xECGNLRqohdOOSZ4e5QDnTbXO3ZGJwzGSDbjE77uyC9NrYd13EIlNQr6Tr
aVcsJbR8dIZ+1eTE7iR9f4yfcrozR8qFGpP+kmIonYOWq/9MznI0l4Wh027QjO3WLrobTUbzZcKe
z0bAn8zQwbZTESddzeToTtRuHxIyTtaOlkM7LGctKz61QKrTYraqGv1Yl/QnWPSxggygl8ek7pOw
a6QNWjJdg2kiTwE7oibnzaDTHLUwRdCeVzjJyMMg58IdhvGssTv/M99XXkIX5LdxIuiXdQI8JlVf
8u3LQlL2E6cI+DEMCf1LltQY3EvArrsk1JuzfI61S6Ki2M5a6AFWYxCn9n5e+85XYbWERvf6qdEH
07XPnc+IY/r+qZs4SbhF9tNcZEbF5G9NPFE9Xztv8/yzPmrkhtFgRJi8TbgImpezoqzORFzjDAsb
PRmXjh7Za3BvkoA7MvM2AV8d65cYPxPPMxyyFH6KAsfcNpboGAbnhwgIepHh1zpCmMvdzNDwNe7T
pV6SOFfGhB1FY20ei6as7mekrAsNt8XV2DkqlMDCOoUkDUtHqXH9FoYtkQdSXzoE0bwyDN2nrS27
TdqcTXI0Fbe+VCqOApsvyXjUT/mh82m2m3wXMstcY29cULnh4ipqzA8YJJc0K4qV44TbzA+AHY1O
/mKQ+m7EYyAmi90WfEe8MWGqjeKLeYSAZDc3g5h+ObuX67KNDhydUa6wEIHpFUY4px9XtYGbLYxs
enIS0RLwFoyHkzk6BybK2+OOm4+y+YZY959v0N+OKKaOHUE6jCc2KlnxdnQ3WMmiduAmLCue/DDJ
5oFtedEJ/F60LokuXCQuX3SahGbw/1kQoZDVu6Kc6igI2+af//sZaVV5vK/+z+rR2vGhe6in84em
S9uf/5YjPWEI6kBnMD3tZfHdIf6tP/TzAz1nBj+ho3dFl7fq/RFglr/MDwARePGFfntLj5/mZ0dI
b9gZdffEEQsL0wnGB7JBAWn4YY5Pizx4/rVh7qnAYaRw6n/44dcgsS9O5l+dg59/vD9P9c/O5asP
cHNP+sUyato6umtfngL2i0Qav4aHH9/T9yfhzTFenAS55wD/SmlYT5+SOfTFSXD2LNemaNh9PBP8
CX79e50EAITnN/XmhP69k2BzvwO3m08nASDyxUnw9hyb8GmbUtunnyfZzm90JVjqW3rvlWDvKTwf
qcjrS8Aw9kwX+M1S//43++6BaADvX/Ejf/sGsLnNLX5cAkPUD1/ui+/esPZ0gRHLdp/utN/oS1dM
j+e9+/Pre0SbgbByrMcfltUXn9/b0y3kZYZ0nq/9p8vsNzoNqMy8f/NR8LNVkMc9AL1hP52E1xcB
yjiTbHkeOc8n4fe7E1wsfO+9E8SesCDnHUDZp59XV4K7Bx2oPJW/3RVAgIXiuN63DAg2A5YLEwkt
9vjz6sOzCOpQEdJSCUS/1yIocDa++9Mbezb7b/5jPF3hb7ZCnBxFGJD687t9ejxM1rsvfLkHHsxe
ioM9/rxeAvnuaUZmkyien/+/3UaQL+e9l/+jl5pzCdv6o1Ng7bkqhcuChn38+e1OAYUcEnr4fWuA
tYdWWuKB/uECyHVgWDxsGAufztFvtxD+QFH+d7dDFg9821F2fsVc8/NmM2jvMatjRZb/WiZ/r+UQ
ckl12r/3QrC42S3O57dv+sWeiD0hzDS3CkL6p5/fbVU00O087VHeMRShD3KhuYlk+PYpX54Ek6mI
68RVzOXvdQmwh/l/sCvmq1eLwTM28N1toKNWsjg/v92HJ+QAHO1917+5pwzObHheD8JAIrC5nF35
233nzCfv3gTppFCSRqArJdzLK13w/AcAhK3+3b7sH+Wu/N0VX+jc52z82QA+3edvdj/2Hlw9OiCw
0Mef324L+E3x+K5r3nL2kOXx5FNz1Otv3wAdc6y/ccn/G9PxN5x0EUbp/SOMGj00L7DYX/6BP1HG
7w/wjB7u7v/nvxRK+uoPKlT16dAP34J9/vlqLn5EOF/88k/E8/F1nv/68wf8/qVfvdafn+rPf7mN
Huqb+i5EtAkGOz2/zaduuD9uoTTn6CW8+bir/dcb+Z//evU2XyxxPzvuT8Nnv52B/7tj/8Sg9+4j
/2VT3juPTA0agmHtvMhugvzm5el+nqLfe8LXyHXTSPv4kD/M0c0/qF95I1A2nkC7977OETh+l736
AE+bnncfOAq6N65L4wldefeRi+z2pr6fXr3pJ/j6vYc+VvfVQ/PyyM8b4fce+Sx6uM+K/BXx8Ay5
vffQf5Rvr40/Q8HeeZFfds3dTf7qPD/Ph+99y5e1OgK5sX+kbfGPP+6j4OHlOX/G4d/7KlfZW9+v
iq5iV/feA6u7si3+PI56QDzjJ+898DEpnc2rU/EMS733wB9v0vThH/f/64+ieZ0f/kx+vff4jw6K
V1fKt+3Euw/NvR69qTv9htn//OA/er5+ox6/f+r+SSn+6K+93lKoP3GXPtzU//w/AAAA//8=</cx:binary>
              </cx:geoCache>
            </cx:geography>
          </cx:layoutPr>
        </cx:series>
      </cx:plotAreaRegion>
    </cx:plotArea>
    <cx:legend pos="t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endParaRPr lang="it-IT" sz="900" b="0" i="0" u="none" strike="noStrike" baseline="0">
            <a:solidFill>
              <a:sysClr val="windowText" lastClr="000000">
                <a:lumMod val="65000"/>
                <a:lumOff val="35000"/>
              </a:sysClr>
            </a:solidFill>
            <a:latin typeface="Aptos Narrow" panose="02110004020202020204"/>
          </a:endParaRPr>
        </a:p>
      </cx:txPr>
    </cx:legend>
  </cx:chart>
  <cx:fmtOvrs>
    <cx:fmtOvr idx="1">
      <cx:spPr>
        <a:solidFill>
          <a:schemeClr val="accent1"/>
        </a:solidFill>
      </cx:spPr>
    </cx:fmtOvr>
    <cx:fmtOvr idx="0">
      <cx:spPr>
        <a:solidFill>
          <a:schemeClr val="accent2"/>
        </a:solidFill>
      </cx:spPr>
    </cx:fmtOvr>
  </cx:fmtOvrs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olorStr">
        <cx:f>cfr!$C$2:$C$22</cx:f>
        <cx:nf>cfr!$C$1</cx:nf>
        <cx:lvl ptCount="21" name="Copertura al 30/10">
          <cx:pt idx="0">Posti disponibili</cx:pt>
          <cx:pt idx="1">Posti disponibili</cx:pt>
          <cx:pt idx="2">Posti coperti</cx:pt>
          <cx:pt idx="3">Posti coperti</cx:pt>
          <cx:pt idx="4">Posti coperti</cx:pt>
          <cx:pt idx="5">Posti disponibili</cx:pt>
          <cx:pt idx="6">Posti disponibili</cx:pt>
          <cx:pt idx="7">Posti coperti</cx:pt>
          <cx:pt idx="8">Posti coperti</cx:pt>
          <cx:pt idx="9">Posti coperti</cx:pt>
          <cx:pt idx="10">Posti coperti</cx:pt>
          <cx:pt idx="11">Posti coperti</cx:pt>
          <cx:pt idx="12">Posti coperti</cx:pt>
          <cx:pt idx="13">Posti coperti</cx:pt>
          <cx:pt idx="14">Posti coperti</cx:pt>
          <cx:pt idx="15">Posti coperti</cx:pt>
          <cx:pt idx="16">Posti disponibili</cx:pt>
          <cx:pt idx="17">Posti coperti</cx:pt>
          <cx:pt idx="18">Posti coperti</cx:pt>
          <cx:pt idx="19">Posti coperti</cx:pt>
          <cx:pt idx="20">Posti coperti</cx:pt>
        </cx:lvl>
      </cx:strDim>
      <cx:strDim type="cat">
        <cx:f>cfr!$A$2:$A$22</cx:f>
        <cx:nf>cfr!$A$1</cx:nf>
        <cx:lvl ptCount="21" name="REGIONE">
          <cx:pt idx="0">Valle d'Aosta</cx:pt>
          <cx:pt idx="1">Trentino Alto Adige</cx:pt>
          <cx:pt idx="2">Friuli Venezia Giulia</cx:pt>
          <cx:pt idx="3">Piemonte</cx:pt>
          <cx:pt idx="4">Lombardia</cx:pt>
          <cx:pt idx="5">Liguria</cx:pt>
          <cx:pt idx="6">Emilia Romagna</cx:pt>
          <cx:pt idx="7">Veneto</cx:pt>
          <cx:pt idx="8">Toscana</cx:pt>
          <cx:pt idx="9">Marche</cx:pt>
          <cx:pt idx="10">Lazio</cx:pt>
          <cx:pt idx="11">Umbria</cx:pt>
          <cx:pt idx="12">Abruzzo</cx:pt>
          <cx:pt idx="13">Sardegna</cx:pt>
          <cx:pt idx="14">Molise</cx:pt>
          <cx:pt idx="15">Campania</cx:pt>
          <cx:pt idx="16">Basilicata</cx:pt>
          <cx:pt idx="17">Puglia</cx:pt>
          <cx:pt idx="18">Calabria</cx:pt>
          <cx:pt idx="19">Sicilia</cx:pt>
          <cx:pt idx="20">Estero</cx:pt>
        </cx:lvl>
      </cx:strDim>
    </cx:data>
  </cx:chartData>
  <cx:chart>
    <cx:title pos="t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endParaRPr lang="it-IT" sz="1400" b="0" i="0" u="none" strike="noStrike" baseline="0">
            <a:solidFill>
              <a:sysClr val="windowText" lastClr="000000">
                <a:lumMod val="65000"/>
                <a:lumOff val="35000"/>
              </a:sysClr>
            </a:solidFill>
            <a:latin typeface="Aptos Narrow" panose="02110004020202020204"/>
          </a:endParaRPr>
        </a:p>
      </cx:txPr>
    </cx:title>
    <cx:plotArea>
      <cx:plotAreaRegion>
        <cx:series layoutId="regionMap" uniqueId="{3CF29E64-99DA-46A2-A56C-E1D9B9CC4D1A}">
          <cx:tx>
            <cx:txData>
              <cx:f>cfr!$C$1</cx:f>
              <cx:v>Copertura al 30/10</cx:v>
            </cx:txData>
          </cx:tx>
          <cx:dataId val="0"/>
          <cx:layoutPr>
            <cx:geography cultureLanguage="it-IT" cultureRegion="IT" attribution="Con tecnologia Bing">
              <cx:geoCache provider="{E9337A44-BEBE-4D9F-B70C-5C5E7DAFC167}">
                <cx:binary>1HxZc9w4svVfcfjle7lUYyEIYGL6RgxYi1Tavbb6hSHLMgmQ4AKA66+/WVbbI1VrbN/4/HCt6JBt
olBYDjLz5Emw/3k3/eOuur91LyZb1f4fd9PvL4sQ2n/89pu/K+7trT+y+s41vvkUju4a+1vz6ZO+
u//to7sddZ3/RhCOf7srbl24n17+9z/h2/L75qy5uw26qa/7eze/uvd9Ffw32p5tenH70ep6pX1w
+i7g31+ura707YtXjb3N69uXL+7roMP8Zm7vf3/55LMvX/x2+I1/G/1FBRMM/UfoG8dHjFBBY0Lk
w8/LF1VT5381Y3yEYowY5fzLmBe3Fvr9+Hw+z+b240d37z0s6/Off+//ZA375iNY6tHLF3dNX4f9
Nuawo7+/PAm3sA0vX2jfpA8tabNfxsmbz+v+7SkC//3PgwewEwdPHoF0uG3fa/obRu9uq+r+xcf/
96/Gh58JETviFBHGMEWff+gTiPgRFYnk8OuhFUHzw+l4QOqHZ/U8UAfdD3B6d/Tx6F+/GEwbp/tK
v3h3X98vYFLb/b9+JlzJEU4o/AjxYFBgOY8tioJFCSYSwZ7i9DCt6Men9Txe/+FrDnDbuKN3R9tf
DLgrfW+bOtx/2bef4P3YEUoQAzeePIcVP5LgFgnG4nnT+pEJPY/Sv3seALNv+MVgOdN5736qBcVH
MaUo4RQ/F5PEkYwFRVzKLwfhwdH9wDyeB+NrxwMs4PkvBsUbt/f8dfPiX1WAXx91/jONJTmKYxxz
wZ8GIOAIRGAh6f7548jzZTbRj83meXCe/ZIDoN44CEL/18PQf2AyDxv24MqefOR/S+QoEDnGGBLx
g7PCT8MOgai0b/jiyqD5MVZfiNV/ns7z8Hzp92Tq/8d52lljP9y6jz/VZbGjhIDHQpQ87D55svvy
iCcSJ4lkD63ogE3/0IyeB+BR1wOr2Lf8Yv5rT35C8+Vk/pT4njCKOaPxQyQRT2ABzyViBgYT/4XL
gVF8fzrPY/Kl3wEg8PgXw+NN4+9uf2q6SY9iJlki0LOhHQDBlAmJJPsa+R97qR+Yz/OIfO14AMn+
+S+GyfmtA2niJ9oIPaJw/iljf9kI0Kqn+QqOCSWCPA/J96fzPCJf+h0Asn/8iwFydrvon+mz8JEU
KEk4Rl9t4DEeBGJJIrjAB2zru9N4Hoe/uh3AAE9/MRTe2g8/NwkhRzJhCYhfT0M5JkexRIAPO9j/
70/geQC+9DtAYP/4F4PgXx9cvyw/0xTIESE8luB9ng3f9EjsnRYVf5Gug/D9A/N5HpKvHQ8wgee/
GCSvgefe/1zBGB0hwcD9fPFOTymVPEKUYowZ/4vpHiTpPzKh50H5d88DVPYNvxgs502l/c+M4fgo
ETGB//DDth8kfyDyS5D5Ew5gPeZT35/H81h86XeABDz+xYBIb217W//UTBAdgRLPBIrjpzwqhlwj
Bq2RHnipH5nC8yj8u+cBDvuGXwwIdeuhwAWFs9svJ/QnZH8IQjVkEhDFH6ziQLdKwJPhmALZ+jLm
g5D4Y3N5HpPHfQ9QgaZfDJSrPv+5pREE1BakXfBVz8bz5CjBMpYQPL42P/ZW35/O85h86XeAx/7x
LwZIelvd/lyaSyFgJxzyCQmkdv/zNxuhMU8Y+K2vychjSH5kQs+D8u+eB7BAwy+Gymt9ty/Of3Ei
//+Oi/IjJjigwthhDMFQBub0IPX4gQk8D8LXjgcYwPNfDIO1D/fuu6nHt4r//7nt6/2JFYSn9eeL
F4/uBny79fO+w6WQg65/sbBnZf8H+zr5+PtLKDw+qgLsv+IJe/uivR90uL/1AfoKCH5cQuRLPltw
AmnseL9v2XtZlnDJYyQR4wkGMbpuXCjgNgg/AumNIE4gLoIglAB7902/b6LsCKpuoMwlKJGUMhl/
vfBy1VRz3tRfN+Kvf7+oe3vV6Dr431/CEO3Dp/br4lBvpRCVGZAkBK6Fx8CJ2rvbV3CnBj6M/6th
tluCFEQVOoynhqPbRI44rQKhxwsxPi0YLs4fbc4zY2K8p1pPhoVskjOoYQELIwQTAtv7eFgS29LF
OCDVZsEvb9tRmPrERqLlK5kZ2a+GwZvkrMnmtr0wRjT8chkzzFQZx3V3auqIuR3NSOU2dHCCrjPP
8ZQOaNHLSZyNbt3C3n7EOcHZypS5q9LGFbLZmIrP6EZUDaLHrXRdu0Ne22bFqGnrNe+GaVWWZUZP
29J6rUxL2vd53s8fo8HQLl080qu8RLJTGffDH0NpimEzxnohKZHF6K7MjNrXiTFlthrGdkl2WCbB
KuarjJ5Ui4z/YFG/5NtIJMUMU5vG3igI1pyuvaSwhtpoTFRXJoNJKcMRLZScy9GkUznreYUXp/lp
MQyJq1aBV65UxLl4PAmZnewrL3VGVk0+yK3FfX9tCowvSZ6LIkXAzm6sRZdRNxV+FS35eN5qX28K
lwyJSujI/7C19bFijY+bq2zkjd1UVTNFrz2lM12HkfbVGVoyRJRIzGS2uMDlzYjr5P2EomxdE5fE
KWtteyNa4S5RLcYPvY+1V4yVIltleoGFNqOWbYr5TOwH1Hg7ruOOwaIrWhRGiYhgkYbIEnyMygie
O1rIVR/ZlindoZKrZc7HPM0IfT1kJWcbWle0TbMkD+u8jcN66ceKdioqZddf6XkehtfeChgzS2x3
g1hTpEk3z3VKPY1LlU982RkdmovS+yjeicbqNzxusN6Y3I/1evaZuUM2dEJNumN6XUYVSbYTDa1L
u2WJUatmW5duuwykWop0EQvNLp2JhvGjoG7CdCdlZ+pFxfmC2t2MettsQux7m/adNv7Koqa9QYOB
v5ZRDNgPcRf7TdAV0bkauG6aSxh67szGZVldriMuM3dVekzLq472odxms53aOiVTXZhtCBTOF2YW
+eupc1HeqmZu6n5cjYTQ8Qp1fW3e2pYU1RmDYw+nMCn3n1YN8j1F6q+HYsF6OJ4kMeWqQBK+OVsm
zsuVK0XiaVq1uVgWhceMDctKyzrvT1iZ8eTPOI/yeTXnNvGblidF9N51BezaUgxwmqle2ptBDwld
R91onZrHHlZdUw+NeduK67qtdaH6wXf+ZmZTXK+yRDcrsJSGrUbBw7Tu51zWaT3E0D/qXUDbhk+4
fDtUDkwFtdNs0rhvKvOOh8KVV2MSt/YN3Bm0fu2sBr8RPFTZ10ZKrVcmMf6NjrtIn3SzMfOqm6ng
dySRhq+SqfdoW/MOCmc+0p8qh+WrQJqW3RS1WJTpGxw2DONdWWK3ifJFvKMmLuVmZD5+k3eaXzQ9
RufdXB0XuVUd0mpChKRF58yKDHOsDOZb7fmJGUj4s+ez2+Kk3yw5e0vncjhmOUAV6kHRrsrTMPT8
SuZNddUxFKW9FRqpZNHTKS1x9m5YRO/WJYk0v05I/aam9lPXZGNQjZ7YFlUBn/TLUEtV6x52X9OL
ApxxlXYyHl/XGBxhpUnzkdgMq3JCyXXV2ONy0m7Dc/Z+MFKrui7iVb/gd61o7i3gfM670K2KGB9H
0+i3c9dmJ7zuP9TBXlLI1dckjMUKZdHryEijRs/nldwDI+dOhUh0OzfLVRdNb0cdtm1AxcYXukiF
Hvn54LMAx2HY9i5T0azxWnqsVdI3F7yuwbEKwdtJ9bm+kKZ4Jyxd63hZ0ionYc0bkanS6PYPnGOa
luW7Op5PBUg1KcL5rl/ENkFFtwuJW7mkjE9m2W0ql50tRAgVxxALaL+c5o2vNpYtRvWZ1BvUTaXq
aDiloQIn1ptXEMHGlWvAZPPY7kgLbtQsYgOuir1f+PyGVolQwdbouPDEqows7iRG9CQPlVe6Wc6y
bPizXaImdTXLVdfFQZEkaRQuR5FK6ZzKe7rtdaIWKVa06Vc5oR9Btz2JcHVca0JV6+18k5VANNKs
AJSKESE1oHrT4uiMmPwNlWYDkX9RTs5GLZMLs8qE7eLVrE1RpuNS9Bs0UHHdIRkxRUN3HufJLi9r
edFn7Bq1w5gWFg5TJvv3w8CvkSki1Xt9FiQ7HkTtlSzzC6IzcNyTtGkem23ezmZNSzKfzHN1xaLC
rrAn6ySJab6TUck6CJMQqKKy1idRKz+YwU+jioM2dRoPCVoUAv+owLbGaykmrDD4njUbq2vslsis
8oA65YIPQzqJub4dwwKuKWq5jVbtNFRrvbCsUqYbunWbVON2wDU7HuvEvJ1RNlqYai5gq92otYqT
/A85LzmYxuJ7FeFet6uC9OXOZVP7pg4c38rO5n/KqG2TNOFOlms8t2fgOeZL59t61VRM/MFFjXfx
Uta3ReYd3thiXla9NWVYzy3s2eTyVc5ZeZwnZWaVM7Q1674j4o1v+8iowoxFq7IljtZ+lM06g3hx
XuRlBb4xX/IVmgZ/MxUBHztU8D/bhHTrBmTP6xLYI4SJchg2yTQnlz2Wt4h11VrkUUxVp5uq3GKc
N8kHVsqAz2SAbkr0eY6U3Us5iouh3bbJ0Ksx9EmaL1Fx2eF8+iQ7TVayacoubeZIv2eiXdKSZCZJ
O9eU+arHzCNVZh3R6zijybDySVYUiqBqHlOAUbxHpgoXVudjn9akQGJToxJd5zZM4ypCNSyajFm0
yo2PLuxSJEC5Wse3/VBT5QdXXNoI+21GRv5BoqE8XtCIdqIseSp5TtfOh7Cq8sJUaTLZGcKimVpV
6aoD15t0wDAku+Yt87Wa+4WuEh+V3TkmUqdVMfBONaVvN8yV3euum5djAk+nVGQNPkF6IqsW+xKi
fp4Pd1iweUu9wX90LaYVuMSqWtI6nopO1VVfHOeNif/wfTKsS9sHssmHSHplO43e8VFuO8mM0rYL
x1ns7AmyaDLKReBzGp+xlOVjfI5Nx3c5sc1rMfH3unJo5f2AK4UGf1z2bX2hY4HSUCdbD35xy3JS
kpWjEX7jfEbWEGLrtMvqNl26adxKIO3Xuor1cQwO9Dh0xJxo2lSbDIg7uEPNVAvh8JR3kdvWPZVA
dqrhJLi+VlSXyfUAXPu6d/2o6rxLTgNjnyY0VSdttXfCnRiyXlW9a9bG8kYq2eT43JQ92iW+Xy4K
oiu7iqTRaJ1n1t51wnu7Nn6oT4Qc6otlkpu+cdmWl64u02LpPZg2DSV/FSIHDCtPTLbF0RJWojHR
h7nyxR/IeQcJi2yrE46pzI75gOVqaiuhZGSrdHFJc+q5RenUjsU9xFSPlQhh3PJxcru5gKRCwOWh
lI5jrOzMxmtwPb1WEITYtkDtDLy3cP3xgodqO0RLL9LWa7cKlBtVej3tsqqMNoYs4W2gNBrS0kTz
sfHInIbchI0lI72RkOg093GTJSglIZH96ZAs4bL0cnzXwosO8aa1SeJUFUftoGaehddi6MQ5dRwD
namGV5BRokItER+3KBsgSRNT3ihf9eCs53hpalUhP70ZER4GMGhRfEosgiNt7Ez+zDlmqXdJXqZo
ljTtYteOmz6qsE6HEcltW+eiV8kkxGrobJl2dJg/tCNpzUaWxVCkLiHTZTJGgu7KXGh3nARWjWoy
ecNP/cKuq7AUTE2lbNzWDY7vCkztG7gbFKdFZf2uL+m0q21llG+EWVfc3LVdwN1qCXg4Y42MohSG
6q6jaR53htWZko5Wa6JDrUpU5pGq8hFvlthnZUoHcOpN1OFGET2bOe2zIY/XA9Cd/LIA+HM1tolI
ZwNpumKkKBWNO6u3pOdklcHJPKac3fqhmV/pJFTlZhyNZ/BSCA9pHNrqfMzq6CSApz7ri75I+0G/
y5JCn4JXx6fCLuxi0A4rB15zK0VHNkPPsvMYvPglG2u+JkJHwAFy/ZaNXZ3ybinWzUyK8wFS7JU3
NL4T/dK+ZwnyZ5OrhusoQ+W2bsRbQ6vuBM20PGPM1m/d1PnN0k56HVDut1FcN8cZIS7fgA9qV2Xd
d5WyKGlVK8h4XgYCgXqWqFk3WgPRX+A093wE59RNr5ZhSrasRkA0dNMVblVUme9PGSSU62LuhhWN
MW6VhpC/nUg3nKB6oOEMFVm02asdO1EnoUzBZKLjzo7Nhrp6UnBlOGlhUA0MsZVto1PaN+xd4kWc
ZjXk3SYHq+1ZIBDEF7/PKnGpsgoWXAacX2VTkmwsvCdzXnU1f5dn8/LJyIg7FRBaLi1yl5BAepl2
MNu1rIY4RUOFB1V2UZlOIerlaWaAK0ZJaNCpELWBgCNiQKvVqdNueRWcYatQA7PfVmNUXiW8GaSK
4ryEj4YWHFjOZE4VXIwudn01NlPq+LSsSWdCOmaV/tg1y7y2fdxu5kLHbjPaqAibukvokDaM7A8k
pJmnIx95pFpILc+iUPOT2dtMdUk1pG0DJh8TFH9I5p69nsd52VXeJ6VCvc/UoPt4XqPZEKJySDC0
KpwY8rVpULmaCM3f07zsbliVB1W7mL7CtO/WbM6zEyK43tUtonAgfWXf9KPHMk3qKZ7TpWzkJwau
6A1C/N7mE0TdIQcSXBA/0BSQl0x5kBDez7lwWhHT0juHAl/RAAEOaEAF+edUTJCfhrI9LRZSnnin
h03kis6qshL5uutQnkba6FHlPjQbGLlIS43tioQsV7Hr6SpivX8Pwc2e+NHRi36ZwrGLumZWCM4M
Saexrl5Lk5fnFa30G5vM5UU8T50a2rDA7otTDrDsMuPKTUfnCa+zpOw9JEAOiIJDpflY+cpvhqrX
9G7uaXlb2cgCsDP/AC90TbuWte3W1HVzgpzUbM2lM1j5stQzxOJ8vA4u41ZVBbfTST9g9nrhIxmO
WxLq92EA0NMG/NjZWKJIK8imNSSBQKZOy7lD1WapgkSrvtTllnRFp9M5lPraEMiJ1llJkj8rnFd9
CpqNLVZkaX1u1GxCdcxJueANvMrGP4ytGLuzko0LT8W8TPSk8EV9W9Vzd4siu7ydUL+Uamoi6cCM
gJfC7hWROx/jes7ToSxtfFqW87ixRhTvi6QF8gMxFC3HDhjnJyBnHg4qL0ijIh3pc+JR3q8oAxOb
qMU3oE6hXAU25qdc0+x9Z/kbiN8IIsfom49jz1GRtrXsGJys2d+WsSS7saghHc8+61usGuDvFrX1
HcSFoTgZo4hfC4qHdgXe0r3VZW9AwSqoKdIOJJfjpegWlwbdDrtILN26wGh8o0PE19oyB/xR4uJ9
34pqZypsceoylt+GtgFhgUUZhkwpGyLQGqaxpdVJT0X9fkiIZZtiwaCuRYGDMlDOxZSvMfc+KBlo
VawmLeB3B04dZIoiBhUrWKz/nOIKAozrG1AiClmDFiVsQaaUOIbbXeZlaNNmLNwd9AbSzwagGris
2ptQRNlp7dtshNTBlG25htwNvqRlEKJWUd6hYVO1PAZmP/tqHXsbvxXYLylEJvgY2CSFwyuHBWyI
WmP3EQuem8+6E9trJ0RbeiJEvsvzOp+VNAmpTnTGkK1UOTqI1irJbI/a1ILusBxXnkylTkEabJtL
mxvYDILNgmZVLMliTys5jJyodh5BdqK8jZYNt00ZqWayub9KFgnyzCyn9qaOGexVSyV8xSgy+I2N
JfYUNGvUvKWk9kRA+kurtw7PAL8LrQjHoeghCkWmmmGC09jR8twzSboPtuYgwdgMFNa/pBzQr2CT
SDAgBfXW6eqsMJFmq7rjWbOWlo7mGI0RmtKE9Wa6nrKuvYkYhS8gzMA2PWg7tAW+fBpFBfOb0SPA
IGlzWFxCJ/iMbMauXHuW42Q7s6UDyWt0EjaqLx0sKXgK3x8AJ1Be27ZuLiOMAH8Q2rA97Vxn/U3F
MTzJ22xp3iLSV9M1uMvcbD2ScXkexQ4OZQHpenlu5yk2LJ2F6csLDK7Hng192b8H4u/DuzqZMvcW
e7S0m7HhzT6g5VnY9ijmXepEC99m/QITdWPDqgv5eanw2lufnIAMGHVpbcOcQkj39YVxHjzKAHOY
TsVUNBJ0LQqynUhoFqdj1Nb9WicNLHGqYpg+If04AUFyObygxxqIGbE9i5I5KOem+J2eBIEsVZhj
y/CmrPli38TZMCbqvxApapDbYqaakDGuajRnCwQ749vLeKxxcyIaz26+XTyAKwGPKwcECUliEcNN
M0kSsEO43PG4cmDGnEikKZxaQrvLeqIag54yJJOSiDu9obi3If32mORvg0JfeAMtgTc/OVRlkoNy
BZBpqM0AeVIJj9obUO8GlGZwGu4dpHcr0i9sF8++65QYojqHvKeOos0MUosKY9ldV6M1bSoHxNaG
1L2qJ2Q3M+3Yn90owrhixQipcbe0EOznQOsaEpcg3sZJNLzmHS42End4F5oIu5VMjLPq2+vbT/9R
EQi2EklBk1gIgQj9fGHm8Z4uEWkxhI9ZQQ6s4Ww37iQvym7lKZuu3BiP55SPdWqavHt4/ffh7d9n
SkF/31gML5jBK5ogJ9B9Keopmh2Y2qDreVGDIUAsyyo5AdW4uC9YCwmEhAqU+Q6W+9u5B4sF0iok
hzcNEorhjYOnQ7pa+36wICM5W2UXSzzUIDtFcjeZhbWqy6Q4s2XHLyM2tLtaOKlAv/d5inrho00U
mhGroqCk/87E9uM+BQFuEgsONT+oFgrCD7ai7hwpOwjoqsrIdCWsna5M4YAuOmSAG3wb8b2VHA4W
Iw76poDiG9jT002Qc5Y0jce9GqSF5KqoWtqncsrjk2+Pc7goTDjU2TgGkRQRCdv+dJx5WIwBm2rA
OD2o7Qi0omrtmmLoU5AyIDZ8e7jDgwzDEThHhEKFFOoAcl/tfFTNrGesa/BHjWo/Bx49aag9zDOI
QFuRleD0Kz/vRSgIDKAsL8CxVt+eAI7/NgU4U1DUJTGDkmry0P5oCnokeiqhLqSA33f9+8JXS7Q2
cRwSqEBG+SVwjnhYRz5voVpQ+PImW6omAo2n60HQ4w6BOIhyUEwCFBUvfF40mcpqLtp1IGWSKyqM
NmkWaNyk8ZQNILIF8B9pl48acoyFLMcTNSOHhLiYGxCAa16pGTUEHbd5GxUr1gfw/Q9lGTYECLRQ
SNhz0JhCiYmANu2gJBA7k9po8n+KfI71aQ1EllxAJSJpV1GVzPOxqwIKV9U4AYjST7h5C7kFBFSo
3EB1sDMTBN0wIPhiUSPYed9ntd1MSO9D75jB72aImnJdNhk77Tjl17mc4WnHOGPKjZT3KgaPh7cj
YvtIbApgA2SwMHmooettoAGgBL+W3+bt1GYbbbDYWedBCI4D78+MKOUnRAsI4LDHGjhABmWGXR+S
LHtfy6wCZlIUxbvFheWaR3OAYEpimAKrMqhKEdDfqzPtWgjoFR+AhAQRTctxwea5v2dVDCy6kUUf
vZ4MzcLJ3AwQ7n3PJIgTLTV41SxC201DBXwP1aAkrcnS1bOKJVCqdHYFsKiSCtgo0Gn0NpoM7GUG
1ZzlOPN5FE6CnSBA29lpqOd95iOsK6XeTU0cTRtNA0ipvp4mdBzwiOzpxEebqKA7kK97Obfdevj8
Db2OYZAeCjRm1fix42rKtZbHUNv7vAkcFs2hDO7g0DQw2QU4vklHOxT+KkyyvfGLCVC8aacMlOZR
bjST/D2hDk6NQVDnmKOxu8hCqO06a8sMqvqRuM3K6dybGmoLSW3mC5zEkEBW3szR7oGlTaMZGgB2
iFXUDXYVg7L5CTcluZ7zEscqFzxmq8zWS7WDtKn+Xtg7uPtAcAKuAigU3FvnLEkwXMx47C1kUpYt
xTVR2mvg9DnUFK9hjeCnRJxFKMVdcWFEDxB820kcOl+ccHiRB3EYnwCdOGQTZIT8MBMj1LsrCf49
j0BaXjWQ3V59e5zD4IrhymUCfInBvQG4cbz/P4c8Xh+UogpJQD1UdSzMKcVA88F491XfqnY3Q64H
/B33t3fnj8MK3GUACQ3DwALemoE7Hk9HBCU3HoJpnIppxN8VEtt7g6jrjgsjmVWk5pAqVwu8HHua
Lbj5I4AZfvr2ov8WcSRctUngzZAY7s/ARYGDCy0jWNFkSyjILoWWl9Ocje0qn+i9nB0Y9bfH+tsB
grEY7LFgGC5owHWwp8st+ryOXcwXNS1N+YGxTHcqLip4IIemVdyJ6ePDjYf//bhJAhQhphKowmeK
8yjGLHImUW0TKIeNYrpqZkiOQMDj15hguGpC2fzR5jOcrG+PCgZ5AC9BJIZbSvCiJgXKGNNDeIum
TnyGR6AkobpEyPvdHCPXqHKu6nZN4ib5qHk5fWK6wR9ZFIYqJUb4W19QHdaRmLuPpDGO/A97Z7Yj
N65l7SfiATVR1E1faIgxI+dM23kjeJQokZpIkZKevlfY5SpXnVONrqsf+NGAYTuHmBQSufda39pR
ACGJzi2MvTUfykQ+xMoGL0MXq5tkgeiYChAQrwk84o9K+NTkfck5ul+IbtgB7Qp9UYjB5X5lLebU
8CtJI5LlhERj1Oe+S9aPQWT1mJGGjM0NFk04PyPrPzlTknG/ef5yBDLR8fvFi7GLrGKqxPs+4cqY
rA5HZOxTRmIV7OPvbe+M/ZpkA/wtBb9FxeXRQKqavya+weqgS74NJ9dvYQyXq7PkAA4Gi2kdNmZO
p5mIHg7ytX1PpgHf775rPiRAuX9RaMH5fWhX3EMlB9HdUtOXj21ceXBXN2eoOs2sbHihuRkA9cxK
oRX1tcJ9dnXvYz9LtvtKBxtoDx6CIdkGPJKE7XcZ7aT4Tmwh1pfONeROw7Z/Wr7rM3U1bamElfql
Md1V+BIJvdORMnghoGcgBa/Yu5OGL/uoleGYBR1wG6+z36QMog6wiK2wH6+c6kzHWIdudNRASI7a
0OTDNMzhoR+6FcIjicp3ou66eLeqOTksWxW814NwrxHHhp9zwqLhRPogOndTFVbZWjdcFF3C9X5q
rqe2ASR3gIvMWSb6EjvT2oQmzPji7HTW7QZmbHDR+cdSHUG0m3BhlKS9+aHVNKHo9Iehdte3KuHY
qodKoEz68fswaHh1pgJJmxthJh7exFAS3y9RH+QxZ8twMOuWsLyVmnwgsE2eQ9AvEHVCWm5voFXa
c+eRXkGYJCPEbFSf+2hNop1bE2d2MllKldFtnstL00EX3k3K6LEAnKHURTi92kwuSL/lEbgbkoEG
xMn8g0rZphVPuetMNeyZ4hCS5YodDar0UNN0wjWiYIxd39xmEsGWDWzqk3O/Lsv+f77y//26R3ab
YvgK+ECGSNFfWxNgcolZmjGtEogfKXTEljz0Zti6T98f6Dei8/7HVvEDT/zcD6hbqvq3kVy/f/lf
z73Cn+/jof745nWi1x9fXX6OAvvrb10f6Pdfw+P89sBXYPNPX/wbO/o3dOiPoWF/88M/oaN/4nZ/
Asjf0VHqX7nO32eB/Rs8+p8HeP1y098wUsRNoxjw9zUD7MWQxH5ipMm/PORUsd2BpkSbxSPsyj8x
0ggxbgxpoVFCoZgE1xLnN4w0DDDMCtN2YvwgwoYNRPPn6/zT+wRk9revf8VIsb3/ZW9Ap4OYJkBp
3BlqqhiP9GuxoROU85vjYeoatx0DPOMMNu2HrYatu4JzO5ZJ82STCt8mbZN6DcCtns5rxqO+3PcT
zq44SsSxltuLDPTd4MObnSf7RBTutPK8vqDbiOW/8517m4U/HOJkrPy0nG25C6B6P3Jnh5RgO0rQ
AxwTPn3c6uSt3IJE5av0NtAb23KBOHxfcoF+dyNre0pcIk2WmDJMx0Ev6bJ45rOGLnPs5NbSlEtM
eIEtsFFQYi09wB+odixZNLyHoU3rNiA3dSnQEAEWSTelUTeqD23gL2kHSw8+T9WmJNJtxri4hFPd
5mCYKhyA/qyW8tvY2nRhMEEFDmpqFayS0KHPk8uBTQNNa65fPM/JIw1oebcMgA8jtA6FGO0MoSL8
qoevc63NTQIWaNfa0ULFkdV56D5WW+3ObdStp7aR7lJtS3+mcBOKBFp4Uc/HdQneoZoDbSv6Ex3c
UxAN80nEo4OK14ZFOYaq2HzpH7uAvW9GRsqUYqncK0mD16p2D30/+wWl1XibiNkWghB6glsVZ6aU
bteKYcCz5SWcEoAN2SxUi91MwQSqxfhpC9qh4F0VZMRFaGdJc2W0uq25lZ0nDv4UA93wQnezhc2S
mvjqsxDl4FtS2oEA5PyGrFF86D17hVTcDchaZ1NvjOSNjkVU56yks039KqjSZCw1/Ck9Tad4MnRK
oR6AiIi4Xx/GsAl2Hhf3M+ytPN6WF0y/ercul8Fv1zcJbTaSwnuCiVy/CsjgOFM82E7QtNBfUwdY
ZvxWo8HIu20+GcF1KlkETil090QbvLyBbrslcLYYa/ctCfvw/Wz469QHwd4OsL0XY7t8hCJywXxA
mlWEJCkDwJGiWaencJReUWn/puyWdrfple3aiARbKnxLsq0HSNgPZZV7XnlvqCfyoWkcLBo9+XcL
SJpL1SrIuTAn/YOJDAVFK8BNAXvidyM1/gE681cRQQCfN1/h1At6+nGNY4E9TXu3raVyD4Q6ONpa
9SeIVEcHHPUAP3NJ43CLL6xcL8SV8Iu3kJ2AWA27isYKNcPivFclLVxGj5cPOAPndPWw30NhWBdg
siRYH+KK2hzSRpCG3PV9Ric2nW1loazPMvxIS6+q0uGKzF3r/oyFAjJ2uQ2w70uRVYKSN9DiZEQV
DmkkXxY9nTYQUG8jOII9ejB3pzWPUu7PcO9kx47Av5s09KMChIe5U2uy3gZl7D1yGQEMI5vdtzHO
3I6bGrwv0KJajuu31i7tczeZIO3nqPMLC9sM2ATkswmYQsYGV6VNsCXv2hEd9srQ6Xtbpx/Lksdn
0O6BzGYTTofRVBSum1zR29b0sa6rh6btxW5Ga3W7xH15tc27x0DxKV9rcrTGuT3c9TScicuQbTwF
TfRQtk2fmknuRu5kNtjApqLx8zYBGgzssQE6RG2ql+0NJPIhYUucz2ucq2m+VMBSQUokdyWL75vl
o8fj9Qr6xw8Q1XQuyoGBrN2eyqjfMg42xF+gR80xPy+ruIOstZ63PhTfkb1DE+DadMrc1wlcygpm
wpugkEmg/EcnZiBEVbOuUw6rN12sIAwWmPgMJD+FHwSIaRy2GdZaQ1IvGtcOKte6FYvc5NnfAK+E
TX8PCC+57/0EYJenonfaAdnqPPzH7yOsrcrcujno8wbA0p7oxt/TqQ32Ici2nDTOP08RFo6u0+bc
h1FzWLGcHjRBgwSTuovvBC3XB6AD7UejenaIcA5e6Ny6TwuIyGwLZ5U79lRVLHoqQZblPWDkx5aK
CbhCS88ov8MMim5O1NgUva7MEYzY9hFkGP8Q+ouXVTyZZArnJKvnedf3dMTbJKA4K+LyuGlmkXUt
WXMuy2XHrTedZgDl55IRGNywh3GzTT6v8bBegLLSS4hzx6bjuNmvoFCmI8pvbDpRozLNZnfoAC6d
NkGnfbiG7plXQMZDE5B3BD49jmifJDvebcE7SGnsAPkblmm5vodGT+/LkOibfqroPmknXSPT4H2q
9Qi8PdYQ4aAk6zOfSx+7UdUcB4xhuoHCpkCWAd9MWz6OGZzF6KyakKWRaGzmh9MDNrUbYvFebcsQ
pozNoEWUyDTkvUMUL2sOYq1LR28cdtPW9Qg/+KD7o63wCF1BnZc2jaqIpGXvygL02fzcX2FNZ0Yv
TfDGPmlL5lcVo+UlZkSZ4RdwrjXWBiDQElj5sVsDrHrQe+5nPGgKszpGn0zvVPPSWAfkTpbh6wrd
q9Bbi59v5YsXz3xfysR9rJLGpIDtaKGlgLI7TSTYBVcUZDKKvh+baj0FFJkOZzm9yM7PGq89xi2a
Rd8HdqZtdMPjDSSW3tzRx7Vd9d5UpeCMB+BImu42Vi4nbBckUwJuzxTywuuovkX317yYCqzLEqn2
oY37NuuINDhCKFcC/DXEDe63R9Ez1ZPL1VwdIpNMWRO7EZmVkB/DORDnqLbssDJRoEpbUk27auf3
qk1j5gaQkcQdwfyGmbeU9yNg0WMPh/5i3JVxQU94sV3b5T7b1rSdRZsTtNlZi44tBab5sE5q34TA
rtgEvquUuKI8nLSgvOs9zFUChNscCJgUbpdzWIH1qXm5i6DQemvNj2NVegj0uKyqa55X0si0assF
BLlGMqObSbqx3qZEz/5lSrS/n7XEYoH1ZVc3bbCzywtBiZuOMiHZYqP7um6/erV9v/C2OmyDA7vv
aZG7Mm6vsvdcdEuCk6qCI6cHL2Pt8h7Gmp/ZKppQxmzHavHp3teDxXUvziC7TMqSHukW+DEp+Ktn
HBNIFENg91tDWRoObrrhrMM10oVpOUmdWTEYcPqlgleEy+cubMvXK92TdmjPQGUml4lM9Bgawhyk
ceLdzlgp0sSfEGrohibrl+XFX0ubYUN5HsVMMklw4aRsGNWtnMicBoEV2cKESUPgMCf4uo8DMEU4
3UPzNNZgNDYo24XriLc3QE2OvlHF0ujgPkapAwlHD7dLiJpRrSF07qG3z8PIvk4ScBZBxOkQTX4E
oMRfxRMK2dilJR0JciGbTl4pkM2JQGmfHKkOASN1FgDnRU6l9W8qV78DHSTzrvZzGAHhh6Atu/Po
g9DL5raUZ9YzjX2ht++wjz9XAeDhaEC1J7Qze4AK1cvCunvib+IkibS3MgzfSq3L13UMqmPfiSSL
2cZScCHdoRlCV5jWXMk2l/B0G6YtQ4sS5XpM1uepJAKmGgfC2s9rv7dhlVwAVgbZ4nXveNx8Y1vl
HX0q+j1BqATEjxCFzz8sld9/Glb9iO/yNkN4zu5JLVyZIy3yUMJBxNgar5D1cMO1sHk8wAOpExyE
gXun3tZpuCVNl9ZxFs/zuwGKqKPzawdtzCI9M7KU1NgGXVvJywbi8r0XL+YmwBvVKJuPXoJimIRz
3k9+nDIOuAecsE1hhPTAdxjLQKXqj5sjXWqUbo8mWe+rYPmAV2JPAK9BDtipFFcxW51qVIMHxMU+
mHbRO9UiGBNxFOYKKF3aaHVGSqk887IDYUqx5y7RFQzhWAv7aOlP/qIc9PD1PYl4f2wVMgAzi+6j
ebX3CJocVgAgyAK4Lge4ikXUm976Rj2qoQwecWL0LXxtF2crcGu0ebjOPFydaTUO7ga2A8crmOMl
a3zSFEu95dUWPS24UCdx17V4gsnW3k9T3eVe2XzQAFzhTa1lVg7bmEr1OjbirQ3r5QZmCO6erEVD
kpxOzfpMa2sKr6QnkGflPln550Wushi9+TgvYtvpBRdKyTS7cLRoM1CbA8o1L/dGjrphgMtS4kKe
xz4fbN981J5Bp0ViCbJcltlIu0OluvmtdnOf6TFGHqUfWXAXdejo/MFUx1iSGQX5MBWENiFSLryu
7mkcfFNm+0YBc2JAcfxEtnA59AxOLDFfhh4Wiy+7eyd4lYPme1zmCOGFlRxDOk4XGwZNGverzXtF
xlvVVDQNVPUORIk9gdDpXNoAaNxNDT+zyf9UM3QrHbd7VbVLGsXQp7GRPPsqqc6riqIsGd00ZjVA
piNZJpZLLEaHqq1v/Jb3eQ1GYQd5MXhrVO/ns7915xl01842I46d66fdvD1GWELTQJIw7we2Fv6C
5hixH4JUi2emW71esw2DJ9/RztxWi9ph8U1Rrz8n2sL9p7rYGJDhPrhF9GhF/wlCvw2YyHwmCABj
KvOIhP55DINgToe2QtDKGT+namlyUg72hx3/j6Sov9WZfpWZ/n8TrEKoSzBV/l6w+ssg8j9Cz7/d
8odehZHNAWZtXpPP+AfMKQSjn7Fn1KNXxoHBnwk8ePW/6lUJZCSoUvA1aMg4fvRTr0Ls+ZoEwsAv
+Dt+9E/UKoyO/rNaRT0YlAnGKXB0tQyQ1tVF+sVBkeFsl20AbZqwWeaI645pW7n1yHrDITJDkU88
lvLI8H1dg4Nd/Pi+RTG99ZylvqlV2sjIFBiw8UUNSLopE7yz1wgS8spY3JcuOdXCrjsSD2MO8rrF
Kg7sTRhDHqsRWlIVD9VuHdjbZhAYC8W0nky0qcs6aVasXSIztyI7KJNqBMkNQaYOpwvCvo9VpyeQ
6Uwe/HXYzZrZYxS0d01TI8cC776Yy0Df+h2KFxe/ML4a5BP1J3jQ/dE0JNrbcupOMGxQ1AyJva9U
Gx0AjWKFDKYLRZObGoRrLx5Xc9rW7gUq3qFUwCJj5kM6CtvHzcF/aTpU/V0tIYZR5xf1FNMjVPcK
DmN4ipHG2KN/e8JzqF5gTXu3UTvzix/NYyY5K/w5WlNk9l7KGW3BVMUwo40ec59HQIeDyWFZ1Otx
kg5FN6I+1N+e64AcpzIAHz3hF5E1w+uN3sDGNfdbMN7yykeIOap0vnKbMcX6rMX9QiSZCDYe/anf
xAGGGQKwMQmQo0CcrKffbxOg27CD2oG5Ry6q5jvqto8+194rCdru5C3m/Wjs7chc/LnsoHj58/zU
gkEBh8G+wicZU3/sxp21Pc1gXAT5XNUoARp0EKEeklNPtM3KBK/NyTLJ2hXlNGdrmfs1QTKdrR/h
sCPvNKHC1hLV7uIPKrPg//NhuKaep6jJ+Ih0DdhohPSGwzZVJmeR+gBpV0xoA4BLAe30cqEG5Jk7
lEFIfiN9q5Fnc7rBAfEFMuuI4v2RPkhcqGHxAArup4VlkEjFgcNvfFVrRYtkWGRa1lVSkCQwuWDc
5nPJvOx7JGEyXbQfpN+kapMkF6NvUtU2NGvgXWVc8vjwPaGgp+BrXHp4NSt7TLYAnbgO6T22AqDu
6NbAcCKOyiEMp3TkXy0SBAX6k9fOdB46r3oHHO3ItwjJz4mchyUeH3ruramElwb9CGfw6K/xXaQh
cNbgFeiiwtyFHoHqbBErcPFXt9ZfGxy01MrAy5toQ9jUX8oy22oE3PFa3TPMmr4AIgcgSl8J9qbi
h2Sleg8h0sTX9B2E4FDkfBDI8l/zEX7c59M26WwIvfbJhzNaJK7WWSiZzDcrzU7UntuBvVzOAMts
3oHj2ruq4buhmbdji9bhblXNuveJFSeha/APuIYxS0DlFp7ZHWI7Ah0wSoQ/shVknoc5rXrAuZj9
pnfTpOPLuolWQXCCvPM9aTE0q7pB4JqlAVvQK07KvfOXuUV3GBUJ2uw7nKLrKcZr+5G4iF1/6wXM
pJimhXxVAEK0njCQoerHCmynce8xCwE4Cg+6TOBi3ml0NwUq7hWlP5eQ3Eh9LF2D9xLJ0Vx2xs+c
GC8+skjZGEW4Ui1NUl/36tav+2Q3QvD9gR783379nz9b5pdd98oe/E/79c8Zcf92k9+MJXhE4Giv
Fi2YAh5eR5382Ki9AAP+YR0lmDYPaynAJvrTV/L/RTE7BEaPD/rhWi783KW9fwHjBE2KlBospX+2
TQPa+PM2DUInwlQwL8ZnQzCPg6n78zaNvM5aeagp0zBeSLqY7rUF6nW72vkT8lLJzZpscKpnrL9C
xBQKkkH+jcln4SPXtoRxe0Rh0oOZFQHWQyz9cK3pDe3rNxLj4trK1uZRiDzpCgc1jb3pph5NV4AU
KFPgU5BUax7uohCbMFosclyQgoAUBfF7g5CSggI8LURO2VLbroCK7rJ1lsMjR/jlFgo/IryiaY6w
Y5ozIirf+GKAUfcoNtiI9hFmmis8AdLJVg7qLGp9NR42Lods8UuKkS5Nj9epGiSWA5vTFY/bCHVL
mvhrK8c6lzS81SHE+XDx7tdShEeq6yrVcYXk50SGbBx9VhCv23M3fFYWzbHho4FFN6LI8BP5rifs
kSb9fdMEwWlEijC1i60yaE8tDAjgfBK58bQNQnDp9Uul0M72db3km1QJpOHgQ8iwqRLxuSeQL0w7
GSB665whhQCNFoE/oI/qxUx+mTrevyDL/AFAxbOdk+e2M17GbfsxXA0y9xOWeKaRQaOtl/mS15c4
ljgiS8vSyjSFIl0+z905WMX7BLAEQUQQOjx6XEjHifU4ZDmqHsQK2BSJsgqiKUxy8sTuS0pIKgh3
+7kbRarscOPP3tuk1idvnN5RGSISPdRvqk5m5EtwAOvOg/df3SCUgxydTPpcjpt/2Uh4mISj15kW
Dsqs5+4D0bU59ZB8cm1/ixIPLMyI/RjwhsSUkikphCf9QtJYH/GWPSFnOjxvcAehhVcOvqDaay/M
zVqbPS6rDwlBT67d8iyXWR7m2Hwce8qzzq0QnND6UTTwPt+ty1qME/8snfeVq6hga/TG/CGPSgMb
yX91MJGmCLIHiEKZOpwEZk6w6Y7kfeeraSdgAg15uVLveUA4pdi6lZ3DYbaf1OjgXql5yEBCqgJj
DUym7y3QxyLp/GgPXWtCjMHcx9rXaNciilMqyaxdv7Iq+dpan9+Mo/uiYZHtiVIKAhZK1N7ZDzU2
+zzsI4LieQmGuwb5qru6DgGWWx2kNfUwkGCyUKNjd8bYUy9FqvaE7PYtMn1tHkERLaRq43xrxXNp
yrUoYWydPZAsiOdVg+KZbpLL2IVvM62/BIMjUKT7ETQo7V9V1EcXLeGLiQWyZqVqxBXV+gCveM6o
X2Jt6Mv6fg4mnlXd8jB7Y4VMGZAM5s9P0NAHVCBbnbqeviGEgdw9LCkoB3CkUW+i1myXF2+p916A
SCCHnwYO9sjn5rmMIy+v5toUySLtXowakGcDiWF2/juYqUGGSLhDACN6RK5i15toV3XTedJduw/D
dxWPcgyiybqVH2nrHphEKJX5zGRqY7CZqgWZIaicWbd5xy25j7APQ6DFUY0DOe2DblU5LDB6jMK2
26+SPi5rF2PKULmeOLzKnVWtOCoP6Y9QDrf4z5cWfkuazAuyJezWNazMl4RQoFAI/an2wn24FnKh
RbxhNMjUx0nm1+pDHKEstxw3BbY17rGYhoXqxFTouunybQuq3cAg+4kAurOy+tOK7C+O/DLvEYL1
UAZ5VRZ627wXS6gPJEJ9vpAZqX8Z0GfXQzdEVhsCa7g2yxHmqMvHGD4PnlayqwcT3leVPJIZIBDr
H32kezDDQ0MUZGL6xGU7PIfbEp2JXF6+r+WxxHWqW/Y4tVWNRDcezufXhDPU1zKGQ79NyRecsyhY
bSNOU9JtACWg/i1wLNK+Me8Fb0Y4KcuTibuvTWVO/YK0KA26W+OjecJsEbbjtbIpDeTnitmHrfVB
vzs7Fz1rQZ157VoArULyNKr6PduWj7CEP1SmpoVaKMuZtU+iArk8GtTUM0YA3awwJTPZSAUfOBgu
ydjb3EvmEqEmTM6IVrdlS4xdsGbhmzR4otWmwjQulzZDtgPhS9JUWTtLdZnG8UmzCWNlRv0pibTe
jx5ANQSfCxtATvEbDwG04FXNWBHZNMIOxTAM+BZ+hiseKBR9xHkFeDaO732g6hakwk0nDd8tPqbK
WAPuGjzh51UlN3IIi1l044kk9DWWm8oiTHQBCE2/wqXTuKjMQzVhHkqLFPrObS3e/0bwNPHindCV
PZAeg6GmErbCjOxu1jEI81XIcgDMhaUNzQfXoiaPSn2RZjgpKEW5GmBGtTjhkQCDwIiDkfMJBrKN
V/eyrbE4K25a2P1ABDQSo/utS/BSh1WNO0YI2w0R9O1w8Aq3iDvYSAePmHXXu7new8za9nLB1l9f
kTUGWi/r4vJ1aHAIk34W+URgFUoPVydnojmi62DvdLP4t92CgxsDHNsNEi296l9mN32ZvRb81ixu
vld6/6gqBk2FP39Fpf4kYf3vhK791/46l1X/9a6uz+bzLzjXb8/u/yV1dU0UAYP6exHrP36a0R8V
8m+3/x29wgfF+d9ZWwbQ6o8Cmf4Ln8eIGhk8Fk7FX4Wsv5/fF+ITamJ4i4gfefiwhytN9w/Aqyi8
Qsa/MNcUNTJHk4+QTfR9JiCe3a9SlobYFIzewFI78xtv6mBa9uiqa1LXGEvkHuo4UmjTxvZ5HQUa
2gZTF1reviPqpo/mbrcmw7spWnGFIEaaD8ia3q6s9e4S3UePkzegmmYxVslu++g4tCIPw3QM1/y1
X+V464GC3GO+q70DAr0+bKOzD4mYPpdN6x1sD6YEg7Iy6Lt9Jlah85ZDeOIAeArjQegOxKF3/UNQ
NuDCRza+VCKKjr1EcYc9K2MBZk4NfHvo6ls1RPVujYKD2w46AA5GXMKKsl/eGoAZMJvtLqgwJGd0
AjnplgXHwKhXYCXYVfoVgP0cREUZNnD8RgwnA55fzDW8BiPHi5FiyREzuRcLwpQ9CxDP2ILPkiT9
BVsOBpKV3d54HYZA6bDbq5LXu7CV1Seho8+D8KOnSgQWue4GGR6vw0woNybngFr/1JS0zGgnH0Uw
ZcxO6wuefJFYsn7eyhW+LWxJeQdQJMo9ge6C9VjgEaYvb0efy4NkcwelD0TvsuE3kv7OzO2eYNQO
MrStfj+shGUNohpnFyZwVNqtL0a6ufMUjP0NSLAgrdzSnl1E4gvKDgTOS2/X4XNGd2HXJLfOhzkU
D90zwuK3Y0PtuVzZeLtAU0yNjoIPqwRn4jxgYlkX1QGSoJAxsHpDBsIExDSi2FQgn7r9BBsy1x3K
76Bb2NGr4ifhDcFtBYwuQ5hanpIY0SK1rfSFtkDRYiyE4JmtekBG5KYKIQSWjY8sCMZe4vsS9Z+M
v8HsQT4Gp/6ONtgG03movQvFJ5U+IbmWOTBMuVkwb6DSJfvmMBygqFpQMU1NP1mzMIxWYq4IZtAn
jfGfdHmGI91ccKyGK/UGrDq5TqGMenfGJ0oNF2HjF+KVYzqreNuJlqLF4O2wgUDsk5Myg8bANi/o
8rqdUTc2VQIbDvlZz8HgM0bk62bZx8lYnINxpQ7+3CSIqvLrOUF9erKBD5gg1g4+qqduOYUsy7xB
7Mo2wBYygwURMsI7zQzsv2kyN22cfPZHTAvsk96Dc+qntBJ3cz0VFaaU5LVtnxuoKx6ww+WKbQct
htBs9mRXGLxlbX3sllUL4mTD3Dl7TXYu8l5pyKcVYf1b2zQCONXsdmIo1y9MNsNpMREy8loX1DRf
6rnZ9gbcUDq3HnsZkvbcagwqC80WpKXnGRANCJrhKjFHnGmawM1Z35cdr2tUtm2ZfR+FhaBYhxQp
9Njv87BG3ZojBrkk4NIxJ1JvIxz675OxSj/CfJYxDuUj7RfI2df5WCaKaRZgll36Y0hWiSlpMDEb
kAnlsn3DnJWf07IUCvsObfvyocPAGrRSv0/MQuf1GJpyyf4yNWuZZz/HdAxyGn4fnaVc1yA715Ty
9H1+FgLg5f3gjy/0j/lZspoZTmTEEJDjkf2JuXD9NsZ2/FLBPb8zSwxdlUZN+Ymycrj/9xFbWL+W
E+rARaf/cMQWRlJe8wvgdTAUCujA91lbDeZU3BntQ/b7deCWSJhcUyUnffg+dauukNEWgy8OQDD7
YmiphOgZr+IRoII8UVvCPgyoKO/QRGPsRH0dzWe3nh3xlo4DBva0B8+vJ3A+/8u5XDTuKKag9nFW
j43MaUB+zOYCvHtEVojfzKMqv6LP+31G1zqN0ChoiP7dR1ntdxhoBNmw/VgigYZ5TxJdwCxqGhYd
UGAPeUOv8ZMehJ+l+wjW+lPTAvjwMSFKD3G112DEkM3+fXQXRrv4eIRk+2/2zmM5bizduk+EDpgD
N00gvWXSc4IQRQreHXg8/b9S1VUtqaq7bsc/uYM7rKgQk8xMHLO/vdeeMIT8xO8KUhZQIF8taVgX
DAG4Tr3Y/yXJi5XXXjpqEC3trLWdG4Wl3iXz1LxqcaY92SZHbtg6i7yMA4bCofCEHRKGS9tKbBOh
h09aaXo1RrqDKrvqC2sLi0LJhRMOLNyDVLH9Qi3KpTCnqw1GbSaSxv31KtTY+jRTIq1sNeyImvMQ
N72z78CY4WZJ7qKsPyYgv0Sq9qdJyaZlLzqBaxEw3QLVt/FGQ5rsBLjIzG7CYSU7eTfqk+ar2HsW
I1SPt4T5xqqx3MjjYA8kcQSmEjuKuc2qUT2A28IKoxfDU2gX2QUg2hdFm4JzPZraveok2dWWpIX4
4hhckYK0WaHX3MKHCjuafcrD2sGvR34BWb71DEw/UGOgB8oS6C+5UG8g47AqtanfF/P4LoCDLsog
IYOjVEt0sARgjVOsbrkj5svzcqjYZTWZFe9BXSd+3rhik3f1sZ8JxeY3IFkn9V2pT+NKlaZcpHC3
PGFiJ8vJ9XtglIaljmB310T5pkdfPBACKRZVh0k7Td8Cgk1aG73NONfFhCEU55J8Ep2r3wnGGrlr
lV8jlWtXgKPHy7HbHDu7X2Eog+2rdOGRkWd+P6Mc7uqw7PCF1u4GUypz+0meEFKble5gdevdL0mZ
pptqBtaVm0TXQHG9mLJKQLypX7KZFV6rEd8gd1UOmkk8B/eKwhaapDmDwETB0sbdYhMC51oxfwiP
lcVeMwfOOsM85TGweWuCKb4jtoUVgH/63EyHYIz1L5MrJIMLBdRiNord3DpXVUsuY4F+hVfIKBf/
dzX5jiT/S+z8v64WGkkJAjT//mryb4qj//QT/nk5QaRnd2fQjoqPTH7TyP8p3+v/oLf3VvBgEQHR
hf6Dfg963OSEi7eEcTvxfxI/vyv45j+Y8jjECh1m3NTYuP/N9eSXQCj42tvsX1V1k6ZBqutuAv8P
c3ZXbXuhZbECiqZfhdboI4CuYzVcQ7baJLa9qtDugkj57drLPfOv4yjf5/c/Xopur3srFMFEYFv2
95vZj6+rGKLqg4DXTS3VWBIstDZqCeBCr/R8HXY3wycA1ZsqPTZeEs9HRa12ZQhVNR0EU/f2Wc/S
q4b/DoftK6mBd3UkxcYAAlMhM2IG8g2j6ZRpKGOFpx8+7r8I0/yKqPj+rt3iNDpBWGH8KSBsoonN
AcLkgqd8N8zxsjb3encprG9dworfbSUHRl1l9Jqke3OyfDbM3+wv//YdvEW6fn0D6SJkmINRgrzy
Lx9c2mK00wLMl2HqemUUbodQ2US2utSa/G9eSv/1Bqtzd3U4wTHlIWUHk+LnL4mAh6ayFylgKJpz
Jz/7mbPtyFSEv1AfW/AoH4X9JUhGHz/rqtRRYpt8OzBKNpMU8ShSUJLuuMFfgtDZcqBd9VG5NhRU
JrX/m0y19ksWjs/m51/29v9/+EbDB4sgUPDLcn+dmVmUSfhMHpQdgFNrkhHD4VSAEpo2a27R3Ome
4kGsi/Bv3jTtl9HYb7+HTSKPYh1D/83h8sPvMYsa3y1sCaImZYa9sfMCYe0z5VC3AZl64aeCCRPi
rx3Wy7/5fv75ywFbg0fL4NNy0fBuT/0Pr60nc9naY6gshtpr04IZPfDnhTpK6FXtzsriI9zpRddF
S8tt7wmh4TstDqNlBp4Rdu9Kkh+M8e/eEfMvPhnCMaohSNwJEwfRz7+V2iUVLD6emo70pY0U6CVT
uCzz4M1yIj+ftcd8Y6WtVxJG65XwfipahBB1MRpRQIQncTxFE5ibw4LIj7GTyZwt+p75R1kw/BDd
ezVzCarK4hA54bpEb+jxvPep/TiJRF8o9hRh703vsqxOSUTPvi4zTkphNa9qNX8dGoQXW+tXcDwu
McfODfjQj3QMMD2H1b6qcnsBNwp4VTZ8bfv0xNx8hKgffVXb8S2AKhHqMSYNwqlum5Wr//yZ/nmh
hknwx5vHiv3zm1eB2DRms+ZJimYvroPHsLpB+ziL9JGFlylat07hriOTpOt/fuWbPvXzSsMra2xc
4G8sYuW/vDLJshZrBx9boWbVYogt39CmFaO6ZdJVq6Ic8afOCDz/+VX/atGxKOk2BRAg7OraL5yA
TMwF61Gr8NAaK9iOxJ6U8JHQiIvjofOIHh063UCw7ry4+KJk+TqAsrpoar7tBgdIMJ74La9OEGJX
dbV9rLSHEuSZkxIOz7C6QiD9z7/yXz3yP/3K7Oc/PnYW+llAFwXvFEGT0CrXt9duSmT6qnu0w+gN
1Wkrw4xgPbPFv3nxX/Kdt/WGF+exv601t1X65xfvuOmnQ8FILZo50U/RPh722WhvzQBnqzk981Yu
U6Ey+qg2Iir+ZkP/ixXnp1f/ZYswpyQY3Nur27JeqYLvhp5tet1+EMXfwb5unoJfvo8/vdQvC3zs
hu6IWZnYQaosrT7zc6Mlm/B3y5X2l3+ShYHitlzpLKc/v6FIWoaW3WaURdpQlHFRKpyH9d4u9JXa
DafOks9kBPZzz/5bcIAai2vS9yegmllx34py9zcfMPm2P//llNDwENJ45No0ff78GyUMoWWAqkm1
QMExI51xM7mRtibAKuZlw/rUylc1aFcKecq+e56VXToCvUQUIVifvQSN2CTpIykdOHWzH3De0gqO
euwFWaJi7Ibg0jU2l1z53hK+m96s8ZwZnxaX4hxkQbgWEoCQAwM0C4511Pv5VUXOGG5U41CINefY
r6LtcVuLHLNBjn0T6sSwVIeHiUtd7iTqpu67b8HoKIeB7MheVsi5dfw614zcc9OhrCM7J+FrbYDu
Fs571pvoGuaeQ6xLeLeKl/i9PQiWvAsTpsPVWChkFhGz9XOFl2vT98nMecjSX/AGfBtCpvWm5dnk
AhZSAd8GZFWCNvqjYgFvtraq++EErKBZ5rng4DDwIyrrC2Ew2lzEFntehKYnvYo4kK3V+wH5YdG6
pcqfJ8p1Dpd7Wxd6de7j1ITzm5tbszHu9MEKvNANsGdGkbpN2+h4q2hwS4ukrZafaxsLtcIImh3F
EL4mx0OLcS64x+H3EWcTIcm+2VX2pSpmjrnOUhVThXg7bGzNPTerUi2kr7VF6UMq5VunR9cA/8et
y0Edu71mw03U+zuCzP6YZjgqOQ3dqh0Mk7tiWJNyS2LrMrifdINsItHU2O9RYdxuYvLVXX5seigK
ca0caxWH6iHIg43SM/3HSROuGgHCvs0xwY6fiXMF4U7Ko+/XBOF94Cs3p0jnF1W87ZJ6N85cMCYO
9ZhXHD8fHkMbt7w21cz8CnstlTwhKclHXgAKYW4/NOKuGUqi2taURBtNjeZLU4JfjOIrd5VACEiw
xjLU1yAfFi1untIzu0vA5TxN+WsI3CxAYcQ9lpros853hYYzXSyYbghiRMa0ScGUmt26Vs/y6+Qg
dHT3kKh4n8at7L9hyvUC5cmc42tP8c5CA4VVxtrVSjCPJNiAZNQef++rEM29VXa7CeyVN6j2/vfa
Cn2Y2vWgT5fJODWAz+0NiYcpNx5uVRZ8/UemFklxr+uzj/ImxnslI8qlk6nwgOtV2Xl6ktYZFq4z
OQcIrJR9VCFBaXepPogODcpa1fFaql7/ThIjiJtdWF96d6O596QJYvFsEIJopnsVkGFkHwlxr8d0
XBv4Lh5p2iANl43D7l/FGbDSFxPHoIKmiraWC97Z4n4uNWJye9yKHXYQtDCfKflevdVrqM46HO6b
bm3hrrSH6Jtjp/fTQ1yDfwlyGnvIXws43fa0SKxwabcfsth2GGN7qLwwvqFOJ+NX+N877C+eiE4h
nRSmeZcE+zI5AuxEliQk5Fd6hh2JcK/lIuP4inEcElKQ0TbTeRDDVzAFm2G6JXmxNzG9N1ugO00F
qja+NjMctiyvJbZHroeJnj6qFQoZ5Vp3utowKxr11ffCDych0uESlYjjD/xVixy8rFobwOWTZaLp
G7VR74pJvjehXGWXSqMOqWZRUpaqhnxOxmehDBuwt7NBkPZWEwK43zfXVucH5kG6D8aRSP6iFvug
38TKV6P/YDaAl8evis/MqVaM1tYOXJuJKEoXEmGKtloL5FVLw71TQmi5d4prNkOSA+LULzHvduEq
IUJ2axyR+qOR3GXk/21Q0f5Y39kRwJ5xWWdPOmZUAAYwzrFReDJ5M+fnelpbzQeNSIswxDmj7u1g
Jy+hGa5twbJ8ied+IV1y38pTVEHiH7R15GDS2ZrmsX/QCH/M3SVNTtUcLLtSfCEfvm/x7doT9niR
nYECSTIksMlZWKr+Rpp1IZn1Qp7iuJTLW/tJrx3SkegJSuxUfMjx2WpZIZzZqY5TboNlnu5ae2dQ
uGCr72nx1JcgaSbSu55Rt9D995wAyu7s4nRIuWkzy+LLQYKGTOIOIrreH10B1Rgskb4kE7tUYndp
5LXvNktA1AVxgixbxSO9OpBhbpUZPLljDr4g6x7w4XF/fAAgO/qmGw5PEdrkIQ6kg+2WJ1hVh9hX
CujE0To3XkldeeTMuuapyoEWFUHuh2KnvEooG8v5Y1DPmXK0n4DMnW8dBf1DXMy7kBIsHBWtWKYY
mxTbXTbTOX2GPZysR6cgV30c8v08eFJc2jLxs6lcjOR5nxQoDZbtleX2e+1LKa+2+g13VplwHaj8
5JC8ZUOUe1kLB/0yTBv6tRbGfKFDiu/oPu+vkT36ubirQebwtyBut/uCv6faRbrtQ0n2K8OPbdJV
PU8E0wnu8T19NMG0Vourlb4b7ykLvOmbkmw1f+Hceh0TRyARY7PJv0F7xdF3GWrggnz80dodYIjY
m0DdzOPepEzAYqgM674v1MdZUIbU0f3ibrsqWMyMnngEN/n0BoPQCdk+noOaQKgXRW9d0i9VfRWw
ujf5ZyvAapRU7oSrYVdkB1mdm3o/FhY2/s4r9a19MMmDoLTxYfLx6ONMx5JObJ+3I9j2NqI1Q1j7
ErUPDOeo7OFbr4F4VoyFon4oojurpdvt8N/OJ044I46m3hluZ4jkSGHVtHIUeiesGMdVTYeEx6xf
LNrK0k4yIM+ID18nzlp91WpyCkQHn5VSgS3ZThsGDGxVSVIAbfyjMyfViL3U0nhJh/nNrR2c5JQS
XUmFR15DTdUxNjTxrk5mvbHa8F4twEC18+ScGudGCq0d51gaMn7uHJpY/O+1OjIMOuJbcXOX1L9X
64jkZhytxhFjAAByADXuDY8fg5cKusd4fO8VrT1rfSKPhdWP21I0Ynnr3ImT4Q5wqTf0rb2fiLGz
A2KaDDKtw2uftk9i1D+xAtsQqXAMqkDYgE5pZ91OGV1EpnIEI/bV1bDl1Bk5cluGbzpz99Vo4uWa
nKiBkDiE2xsA0gP2X9/HCY60Whdv1iCzLWM8hhGpa8K90sNLG2j2syORoea0Db5SecOVscmPlt2d
4C8yJTTqbZxU59hScYF24N0Bl6jQY8S9HReBF88ECBFrYHy6jfGI6rAay6q6czQ73JTfR9ApFqgC
rxXj7CLC9EfXF3pYdMhDiM0QnsJlFRrHaYLFTi9guyLXmvhOEDATbcLkZEE+WOLJvJcq0ZE2qcAy
6pPCwiQtTzr489wys31yr6umMXEF856qsk7OcY/hACu364VwR8ByRskqtZj/tcCJvZqcwo3Mcm1C
14EFMxPRVxizpO1onDiO9ptMMT6bukClcyfbawiJLr4HwZUuPvc9uSaw2o6XSEK1jRVTn5C1Foec
2uT3K5JNX6Xk6mOAOgt+yYRpF19xwF04CGb1m8K36i6yhskvGrW5mi3eriIUmACt+IVbdrGN2nIf
mvbHHJIqyonKL4BUbZupbT+cPKVlJzdeajnmbIlxhnNt4ofo+aqJf3uFqAVSHp4zZJY9KxmzMKPn
yQSOQ64EM7lZTV4bpsNylFPmK3XKdQID36bk3OzJnHEWeOQGdJBGpQNRD6WX5s6tTOGNAWZCpYRF
nxCoZcVs+vPQqBgwQuy9VoJ5c0gAykVJsIFsXy+iqtxbYE6Wdt+h9jpinanZtVVvqVSlpePI3FHK
cpkDHQaGotzVVcg1mKFhQw7Sq+3sCodz8mdb7M2BhEoeWCttSuNVXmE8YCJ6ZUCIs1z5NrQRZlZQ
s7mbrtpQfKom0KO+J07c6YTgm8GavKEbC658zjE1E1bqEtmLBHNBn0ya+Kok7a7m6bJ0bIOBp9qx
8KrrNu6Oql0+pbJbiQD4fA3ZYjtg5aBg567pa2eJu8Fluud+bW15F0c9jqDG8cuIsWWCZQp+Of9M
GISzmADGTIDjN4ZvBsd5+yBic5dW/VHvzeMgtY0zuGjzikHqxsZ1oQYSY74Wfwb6xD7DkaWOiMjz
AgsjVb/N5KW9lFA+9CgEnpQ/zaXVMG8ByCWNPDnQC/JRX5iRvtW4qsLfpURinpR97IzFizHpNxQ8
HZ9lMy+xx1oeVmC2AaaPyqDl7D9l7pWtYKZY5UfUaR9Z/1iFXA4Gs6XtMZFeLmr+D4Ityo3jtcj+
y7CYOW5b+T4caATp0rnwKq3u905s7evEPBmje+5t7Qw87imioC+kGMLQx96nAelTayyLGSoNKBOZ
8wlvGD75+hDXBiwpo7D9yWAnzXLzjmzEe25o43LWtPcqG1+V2h35juunIG9ecGWrPjbcBFmJDa0Y
NLJW3AVg0KJ9hXzru0arELxGc0FNgb3sUo7ejiwMxwtkder7eR3H4sKw9jQqNAslxaPOgVynU9QE
j+jHWTguVeCYCPm6hjZt4zznvG3IA6WR3Dw5Gytqna+iCPzLXGN0nfea9k2ZtXeV/hCiF8ph1tq3
lre7hvnFjKbb5nV4TVz9omPvoU32K3lyH4sBlLQTGYkLEgbWEfdsd+lbbqSbMW/OWYKNh32PozHV
UivkPz8y26PhxGwJw7OiPAqmDhTC8HSPPC31oyXxYHPmmOIHjXSTohPlCrje59zatXElEuWlVCoe
1P5Fy5r9LGnkw2zXnsoKAPMYH2JY+npe+aU7LRRnvGJy/6pKpKs83yiT+xiNBalqY9dGU0vPUr1U
OoLe2mMQVgC6SE8M25k0NQi0TZUmW6EXq0Do3PHhBmBT7Yt3qs+uMQ6BsX5LEuu1AejrGAT3wrnw
R9V+DG/7I6zBA1gskmtD6EcWgEQgCZebuTpVMfbWwmV3EF7G31ZP7WaAS0M5wGoaOPPkwdXNEMAN
97MoICspOA2xJpiWcaFM1XfZZ3VH2pRzuU+oo+vCGU/1qFyHrrsYWsdNQSPlkuN+0xK57QoaDPuQ
cEsg92lG9wGw7rI5J0WGM0gHEA0Jxi3CqzMpMDXg2lTBmmpNbn33YzVsFdX5UtCo5+V96OeWeqcC
Pqoifom5hOQwcg7oop2O3bD7XuRqH23nlhaV2Ci0tWOYu4ydljBBdzQtZDVqD9yFI6gPyMJqZ6Tm
GkcTZzjrGMTyZpzOAu40+l0ma0ECf9ygvPiOy7CHy+cnHWNPEf2TN8hWmpp3BgqTrZyQbu4D4wPZ
ZzFTzaFzi6NC51hUKxHKg6tTBEwWaUpoZZwVFiBTW9T9uJqC6EAvFbCk6i3KgbOrWKDL3H3MVY3v
Xv7QdMVj0TgPhqF/y3v1cTQA0ufN11F2WK/qXd9xXsvvq6YFKdPIa63bE70bw9nuX+w426ZGfK7D
eRdV4xfMYyzPiA5G2jwzD/AG864UlBPMWfPgArPRhaL7imbUFBohBULswq0eJ+21G5IMlquxp64Q
Xp6MT9NUbxtam7ywDnlKUq5oSSgp97L0xot13HI9CuhKRFzu0wpWS17CCEVOW/ZFmyyqhg5lE2Cr
n7m0Zs2EVzGDV2SpjeU0mPcUwa4jxdwUzXjsDAKzsWWKjctA5VjU1CDafRVTGDcEL2YATjM0usY3
Umu8RB2TOo799ta2jBMQuXWvoXco3YNRsi8zKbSWKqCMY2y/NUZ8qbBvBpnJh9Z5okiJsYbjkWeP
DTUNV6Lv8GvoOIdMJEEnDvb0T+0rcUzc0Bf13TxZ64RMwZgkh6DpjnMUfClnl0rbOvMoQXtIkif+
cE/0FV9ZUb10QVBiNp2QowgKlDP3pjK6LyvEhSZlG8nyd7crgE49oAwcSB+dUWNrDyrZbsxAgdVm
ewdvHim0ImQA5rDdxIH2TofAF6Nk3yRhe8OAOXdxOFGM1Zwak6Iei1bEPP1ogo4BmTHc22lwUJXw
VYhQ5aGBq5TJhxqYG+kgYimsUpRpuvuhxzwUYnMa712LJNyn2ZypV+tG7ZOA1I63oIg2lSIvdf8J
UfDWEIhDPrwacU1PKwXC57A4lv0qbbYB1BBSwEwF6Q3mqMuUHuuptoCrdYGXv52RIZ1erg1ZPjSX
aEChXQZtsdLdQze9t9NLyfXPfmjcVe74cMwXNVfh3+Yd/5Vx/n/miv//sdf/L3TO60ifjOj+vT3l
En/m4A8/f4Sc/vMf/eZIcf8BQQJDiqGbpkVw1GCC8jv5gf+GEI6d4E+F9xZ4B6EaDggxh/GDyYTn
d0eK+AdbMQYXlcoXuKeYVf4LwzwWl5/HHLqKw8CxyZYy6nAJgv4ySyKe5yRNYVKsVINkkCqHtK6a
x2dq0XVP7dvSC81WbkaQK9jHYMvhQEhRIURyH0En9SmbYzNv3doPwUxg5so1yd2hJXKVAw64VINe
+rVMrHtTimiZak33OlskCS13vp/Bi25FDsqz5fEOa+52E7pXuugrOmqDcGPVJeqLAGTYTPl8cSL7
wY5SGJL2eJC94htFyJjAGCBMjJPCgZih3bnuCcWEbvdw6+IkGj9+USljoDMgA5xFxYnPAq95LrLR
MqvYwLlQvTIKJ88exis1qLF1VzWdflPO7YPrBC2N3X2vVJyh6HbHoCz0VaZQ/xlw1ExoLlwbI9Nx
M7kBCqi5ANGVPVYRqUShhs8VvXLh4obr9AwJEY7vSLcczfEFTbs+9xOq5TSRaBsULIUwo7ltN+MB
fSz03FxusQtOXsqKvRtRwwZyYD5xrNeRDBLn77ZaUt8Gm8iAHyOGHDIGBkfUQJVpRMIkiV6eI0U+
b2kB06IKNVzcWtAsBGH1lrk+xc06ATp6zjxVUvXZ1Yp7CbIu34XU567poHU/avzgfkHUahmr8Fqp
enqxZmgUECTw82fTs0xSsA0piavYwhgf6jB0bHo4yZaiyArmQF3Lupm4tulVug0Ud8Ao3klagGJC
07w30PNoWlb5OBHVpwhRYSrg+3TSyo8VBAjOXx1NqzC2H80WogGDtskPBkR82bIj6zaqYNUP2Bn1
dtPRxKiBUa0U5ZiZlAd1O83hDEAPITQNwoXKDCTKpqrD12tqHSfCeZxKxniFy48dQTPuNaWCoAhb
G/Vs5LvjNS2H/rlv7/FswgWtQ69yJcC4UZvW5KGSrSOj6ygjmxW4fofWszRuG3dMnPbR7aEfUXxZ
nlUZP7lGFizlyEmHUEhKvQ2nR9z9A+r8rFyo5/hob3U8TPnEoxUW+SkAfr4kgBWvClfNl5yls7Ww
AXJ2WY0pPmxfOiDaHuFAZ0HD2XSPG7yiCQRslZvOIOfzqkIXwsguVAgcYY5UEVitsi0CmOqAAXnM
A3Bt2DYapH5gW/C74h2u6gYZN5ihrLeKXIXlRIzNzF2sD+XG5F64wn/kTQXUbcPKfVlg4jQ1G9Rw
MDt7LSBtV8Eu8pVhvBMOa8usuR/GMDpQgktjqQ0910aO2kychh3ACGVdTWRcyvBLOmQSXUFhe7WZ
CNOaN616U/LnwP2ouA1z6k9Lbi1T+5pr/b1tAykhK9mQFLG/ppQYrkbSN0o9DEjMhEqyipp4eQME
Tian2LpCaFEAXE03jCCz2uHoQOzgOWm5gDHi26QJQoIk6OO3hG5SqF8aV7QSW2ymBfMtR5eutNuP
g+wFCCvaTnRWe5YNENiIFVwumnlqCj2mEZKSucqRh0ABqawb2qvARW/wQeySRH52akZ1o+s+Zhmz
08J5yKQZkktQjxEPlpdGxrDkUnbLoQ8m073Y5pp9k8MruR5A613UNidAlOAAV9r0EDDa31GvSR87
HU3L2gjoSOag22LpIRllvQYqNe1DJ4a12uXhclDKj0Ajrss+s+/BVwHibKjYRqZLYIcVAS7yqQ7d
x85gFVRkgI5xY+k0sAObztTuAqn4WdXmu9YIVkmhRY+5Fii7HPfE2cr5Kg0YetCaTGovS0nVdFSo
fqjW/KCBLttHq21p2+5ut21najYQmKlij+FzubmJoUgyjaLC2jeqfvZx7iLBk0pflg2ZQRAc4AAl
KXJlUPstcarqW+4O2VbviuaCtM/SA1r3qATtXtLp6NnNPC6gZ66lUwcbDl2oW7FdniqyGl962e7z
Cmne4v10GesxaJLTrhsj5a0gLQZhlYR0B1QttLtPSh6YbZG0plg4w6EjSnWdN9kzZW/fZrIciw5v
4EKVI/OzIM0RO6JLimRTkh5dqIMJgLtAHWkq0l9A+Sb0CtzSMCB97g0u/K7kaExFeec4jQmV1UV5
I86CLpYhVIRzwhKXPKklY6hBpl4/didFczYDsVmvwWZAR8/zOA77Sumo3uWMTN7cWpZj53gDLaWt
Y/UwXOqrruz1Zt4Gt38zt+gOHHXtRv0mHRXppTG+dmP9TJKc9tri0+lj1Zsd5yXkdRZQMsZto31R
kmA5qfVTGihXnYpIHo2ApWxuT5YcjrhF4f+pwyokbOHbQGaWU1J1a+igj7SDfNAY6rlD6ixBIfeL
vBoKTumxH7OrIH+JPcquWM0d/COd2uuF7KPiSdjRPi/LO0z60h+mTD/wIULoJVCLnO1yl2+b5ain
Oml/O1g2zT4AvY9ZwjB86BAMg/EGPWSl2y+JqIr1TDuoH9b2BtcuVvMgwLMIY2gS+vRkCmL1Q1UK
aI+Ex1YDHLxLFofnoptA4ECZf5xaZANqjKYL9YFsk64RfZNdIg+hNmYPmQD5z97iWuveMBlH5wg4
WtoF15yZG9RL3hrZDkxH8vle59v2TfQuaLexCWafp8Q81tBMN606AWivb9kzSiKD14Hq1tOEi3Qf
lqn0IX4AXActzwU1VDd6kbLDFy5XcMxblX6t6+xbmc9QcWJg+ocI4HIOSrgNvsBBVd8tF8Cy1/WK
iPlj2+JbM+EB6YkP7zijMpjiHmvuzJj8hxWzZLMkONp6NAPjyUSxB8gblSw4AjymVd2gzFo7Ek2u
VeDzXq9aSNZUOr5LqwKE7sLAQaujHDie86thpsFSQZS5AGe0d42L8wcA50YlKcEKM3I511LA2GPc
bVJzSJZRpbzUwO6MpuCM1zZO7ldxae47qYDHKLPOPVVSfev4pngWVmgvzfHFjNKd/Vl36qVZ6iHz
TmAFaLhzclfWnX2QujYds9jteMxvLSxsimrzEJRGbdAN2UK1VKchfS7C0L1mraBamY7iB10rTM8O
7u2CLtgFzVjFyhr6EKyZ2urgqdN++Gebtgb8MgPOeNdX+6EumnRlw38vl/zO9cP3Mm0NN/DBle4Z
pOXxjz7tCGVi11rTddB5CCXnoEVg9hNe21R5I6OWLcccEGnu3lABAzJ8TW0nGvSc8KNFuks6vvN6
XIu3XAM7pTj5m0LUcKvMbo2AJl+CG88LDUF9qsj4pSozpaSZXvUoyVccpPmp2Knpq6LFWTRNu08w
im6a2HAXKn2r/jhDFSvijLcVXQgXanwZYZDRMRQveGpr37bUe02fH5oiOQ/SGhnP9yZOmvA1FDzU
gc0vrg3MvFhwGaVK1tlRKI8G4xcEU87KLv6JY2fCe4GhBUQNBilqQaBVgu/ikAbVIh85HdZhlT1A
XnBOKIz4WGNDYW2ey2i+bzM9vR8K81GdbOfCCZ0b/a1mKhlG8xhQx8znWz8CZdTWLuEVz8wz/d3W
RqwYGaEaT07EDzE6iFuuM/kQFWaUwI2eIDrnEDllvVPnshtIA1bNGoTfR3oj4c1FcSKMPy/yuKIG
PN7BwiW9MsBxMfHkfqTOKHxaGj7bTtxJkSffTKUFTmoPGieQW1t3phT0ZSZGLdZjZLWXqNToXknV
6WjMfeUDb76PCbauNArFIROBYf6jyZt9mi1nCslI6TP7YT6GE1Epir2bxDG2QPKsl39T7j1ToIUY
zz1sQUzSOMhbzXfFqnqca035/N7wXWZNeFRdZr8QytTtoLfaF9fCje/KQL5D/8hXGvYmAEVR+flD
+bdNse841gVOjV8KwEfmCdyWinMzxvUlsttynQ6OXFPcBl3mX1XggDhY0aYUGtuPVeCmWjaXolMD
lvxbH7jWo6PDVEl3Y5j+WApuFAZxqYlxO1szkWpYorsfmsH7AN4/amsvzgQgqQfXwZL7biv7E0ew
BP+B/UnTFw3CXdh6ztCg60W18hZadr2ZwCp8YIHVL6b+S2t4PjTaV27Zjj/kLZqyUbXaqh3H9jGX
o3b6V3M4K2iwZpDAM/29OXzEyeHh8OOY/p+bwzs7rk40o05b2tJLetmnh/9Re7iQ1FbLIjnWWSao
ewarA/op9+ue7Ct90CrhkLrr2Pz+VSZOC7WA8OC4p++N4izyw11W/z/2zmRJcuRM0q8y0ndQAIMB
Bhx6Dr4vse+ZF0hEZAb2fcfTz2dRZE9WFLuKlDmNSBdLiqRUZrqHO2Aw+1X1U7+f13E+Y/YVNd3x
yVjTQDgMjLHnf6Fs3M4sFHS/WS4/RzH/1tjq/2Ug9SvJ4X//f8R7sHzLZI7z30+tLsr87bX5Eb/+
Orb6++/6e5DK+hs+dD0QcogOuaAZ/jG28v5GyELBO3MlqRwlXbzR/wChEaSyHX6bo9tGJWOqX8dW
lO5hmLZsYZO+sv6tINVXtzBdgQ7ZLlJeyiMP+LVItXSwknWYs4n8deM5Uear3Q4zpofpxJWabn/5
bG5+czv/r6LPQYgVXfuf/8GH9yUQwJSMWZ3SZm+UQ4/92u/NwOFCbqSiwp5RPMvfisTmXWqp8djy
aMIWoy5sAdre05D7oUiOOT6/ccqtSzW7Ib1dIPHbLjdfZI1jpdXAfI/SOOLDg2UiHpCBz2UzvVaV
8NgcB4/db9h9APyWRvGzlciPwfAoYfSbKbD+gJkFNlwA/qpRCAga6h8aBIVSnwIykJyBBv/z4AxW
nS4DiNqlve9B/ODIpCtATWP/0M8i2GLwhxcWY6OOGjZqBi0DceaG61YXD8zZVO28iF25+1lLQGPX
YcY/vJ7z8cAqJiFXeSnDneTCks1tNhUDJCUJyTum9IAIJq4JCFcruu6BE5S6HsHJI3dPGxq7r0DQ
155154GjBKhz3aoQTPLN+2xaoPsM6Dwf+YWKc+tGtNYLGQhO8rqkgW28/Wzr4obgs8PB7qhz4Aui
2CHOpgcjV81+AfTB3qkfD0JXQXh9zMRP10NUNUURNhcFs0CrMy9nb5kvO9fIHvKyjvg11Ex0ksIJ
NVA9wUl33qkhXTbeZzOFNaYT0/zGP40yaTZDUO8gI6ypu4YshhhtrcclVxvgYDyD5Vx2x0bv9BiX
bFrdjJHyq8+JbssomO/fcaOBiDUc574KwY0gYkpOhcv4xnauvKTVzj3E/ZK+uinWSWVM6rr5bOqY
dGkHxfPJwTXdUneDaFoE5R6hk4GdEI29D3T1R1xRAjLoOpCAXpBG6IaQnK4QzxzIkOem8yyH2FuT
9/BvbAZG1sKp2E/r7Nzq4pHW98B/Rul0BHbGMyuYW3zG+G6yPnun2RXFIp1DCmRiHuAW+AYMelHu
GzSdOHSeAJn7HuoeFFk0N7FNMwr+lQJbU9IwRxh4e8ton/3IvJ3VnTXRqtKmSCIZjQFW/hR4eDuj
mQFdZzu35mcri228Uq5+6P3iuxHr2paEQ+bkQY+l0AWF/8Bg7TsZlwFAMKUvia5/ieiBIRRKEVRk
0T4BDcNrnCctFirKY0yb+7bF1b2Y9riniRnjj5vdWTMKPSVLdNAYmFB2ca/TMLazmeVEXQ2Q8Zae
pM8SG0hrZ1M328T6HB2Git2ZUTlXsHXNda27cMDy04ozYSi1HWNTAg8ftnlDc06iO3SsyJ0/Rt2r
A+uEVkc92vOp2N0r3b8j2CTfBUaxACEZu2u5SAL29PUkSRkfZMbd5aqFnEuQWvtSNZjp4hmxKMHr
hXYrSxhxWDrbtLgKZzwubi0ZP4XUWfTLVL4oIzt0rGtHt+gvXZAyh8Sf43PDMHqtUOM/oENM67Tu
oVU0Sb+r+irjoxX+B45bsavBhtRdrF5amF77QvXYontO5Q51h8xj4lU0TdGN3eXa1Mp4N8uHAJJA
FV019GPlWAZBcXhdGV2meYob0c3WVEvJvVnx/2JvBkivcADZ4zBdFJH54OZRvmu8bA0DDcEvKpGN
gx/o0PGmTUu5skNWID8WhWa54cNnTcZUbZsbZZj3FWj1rQcbZtUt8QPoEnvrxGDZO1JOuFBY1rzG
zn8i+r4uprxghFAd8xYLzzwkr42H78Ac5CsVkNgq8twjachHbLbVQ12o0KEM0K6KTWBQ8FY7dXc0
0vq4FEu9xRE9nBb4ENej1fuPeKbU2m05OUWU1+2Z3TlHe2wKQPspTsTCuk5BuWzodsPgJ+SBySnN
DnGKtFBbr1OOq2OKVfsNDu2tCVN4FXTGPew0vLaWIuowcnL+PGWb+CEvuqU4hRgT42oODsKtsY3m
T7o57th4HRHeocZBbmcAMgff3eU9iMaizOoXpFXzxJXufMMsNGxFL91dCRfpLHMHv8sQ4xOoLYhH
XoiJM2a926ThTBmbQR2SZyMYDRyS6a6x6OiqY/oFKrMx7sxhhpDoN7PaTrMdb5lhcWA1lxhndFq/
WTW+nFXviiJiPBpxNCq52QCILDmWgKS7xtZlXbk0+rw6LgCgXBMAaPL8RqlWeEhm5wUhi0tS8wJA
LyYH1b/20zBvSL1hOwcuwMSAEjmLtud5obbS1AwCbun8PtBcAg60uOZAFQi+/Uvh0UTOYR6OgWrK
93KQd3Qyi1umA/WTo7kHGMBWjp98x9z2ozfz7zWABEOTElTq9Bdw0TG/QFFQMhq3hSYrlHRjbzNN
W2Am2qzGxpl2DLLEqbHxnZFtvujz9lKUyBY9P7DOTBZvk6Y5JGAdqGqAS8UUaOdSHM3aUm3L2Ag0
5w4eBGCIShMiZDxGu1AirrTgI2bbii9AK2HiHGhzxZ6Ur5HFPDwf4I6c8Bjy8W68sWl3yqRwiQAi
Di4TZPMdRSjiPqR25TqlwGnEZn4za8aF4oNcDRjHL9wSEIqZtJSJaypGC6J5bRgBRE4FM8PS9IxZ
czRA+DS3bg9bo9CUjVnzNozFAcDwCeEYNY8jjtqZGWUwXKXAOmKgHXGW3Yp0geIhJGVbmuyRBoop
C7AP0uvuzxz8h+1YazYyAH3MOyI65XbQpJA08mB8a3pI75GIsDRRpNFsEZ6A61TTRuDiyaPziSCp
NI0krwNK5pcFDC2kEqGZJamml6SxC4Anr2NIfaO/r30nIQVTd4eAEc7RlKM6Gizeq8lhbmeZOJnL
luOnE47y0kpqRc0PXKgwE1hjBR4lSr2f44ymL9gYziYMwDh2Xapo16r2aV8VTDDoiuwKd6+cJVjZ
OXbQkae2EzLSpCrHsB4yusQ2Y+glTAgLKhXbXuyF0ac7oRzg+ZJ5hjuyQDmArA6kpTIGLWyG+iV2
VuwH2rOqDfYfve3vHR5eRzq/IXnF2qMwmMtt3zDO0MrpuXOcjwJW/AYJjmNrRvCstnQlXu0NAdnf
iivUycu9iE1sB2nqG1cdbTNHqFfwlwA3nUdp06tbdlh4u8jBcsVgQJ0HRI7LqWnppWGU89g3RGbK
wt5TZxuoDfbQ4thFCJQWa9TaBA3YjX54GNs0+0C95YnV2/grjKy6j0hrnEZ6QL85Xg40TYygDYoh
F2/DxLIwt2RhaNju3aumCN6mEsi6ZdDo45WJ8Qa1JXoxm7ZZZ/2MvDeRoERfsyx1FISWAdDDWjwx
qRouwRp3PHcZJdqpn5wqjkzrVuXmGnCU2La2/DmBqCXEo4Z3R3Zs71me90vbVicnmeU+8gFVeS4C
qz2OcsUCNt4isYDjpLXG2bezb61oYcCXW3GIInHBqDMsonA/GMSi+YpjwkumKJiRF7f0SbW7yl+m
LTPq+iWR4GKFwnCGhceYD3EUJhdZUzET8cv53CUNtN1RJXTqssX/Nsi824mWrk9rkv0+r9uRr4kq
shWroO9hsV9ZZkmbttUv4hhwSIFwOl3Rxto/lR38k43FRb+PYuN1TMRyNjzrKYtC9yWnGZPFm066
67TtKZSRy4ilq8l5DGDmbV7BE1jXZPKIUNhEuIvUvpVd71zbST9ynwLV554IjuZoqBumQRP9kdEP
L12adafidl3OdAXRB9BzGXKiSNfgdKOXzGynhziokyOrqvdS9r7xkyYxFo1+Mt6iIq7XspnnB8Mn
kzcBqMUn5DmXCCeQaSDvgTjuhydMgEyPJeFBa6J3wW2n62jA+ZQIa5f2jLd9xa5+CuJDI+RDMHcv
5B0FDDAAnTS3zUhyTmbJbVnDWGVbV0WwkOby2NLJuA3nOaLNhpSCnzKVpgUy3/ZmZZ4gzpGDo7GY
WlSU/hCz7+NgLekdJeDeRYAX+XkaTHc3Fum8Rzzvf6K50ZVoaepy0Ut4SQ0o5E0c8mhRo12fUHSz
Y50vVGu5oqE7dcqCG1IkLkmixTzhk2BXa0P6uBStk27wRLPFKmJ80Fazm6ZBK/hFRCxO6w+2liJ6
EUUfvZYnQlpTj6Dqd5mWLoQWMYqII1mvhQ1LSxxWlE1XvRHlJzr5sodayyC5FkQmc6QxSIskk5ZL
KETxHj0JJ67IkifXNrobp85TgttaafGFnLeTll88LcTIvr5g9kkElM3qRhgdfFGbZ/Iy2HIPMnHY
cjaPHqICNEFdQFYVWdPg9TgP0KjAeiMEOTnXa6M+6MTS/VOoRYPWjVqtIImyvrWRlHCz5U99gyJv
ar3JG4XcMQc9s+BnaxNRSqQdLvAUOmpUBWpbIV0ZSFgWUlYm3W7vaXWLFux4k7jTztDKF8e8S+gQ
V1gpJlZyrhTU/ruF3cMCQ4GxaeCjokVaTzMR1sy4MDGBFz9lWKwN2sDiaH43zLFYe4hyTnA/WLXY
9YomTUGkwjbOBiKe03HaKQZ1NS/Y4Sut9I1a8/OdbjciAmZW+Nza00oSb1onlToo0V7l4JQh4EKy
Q0ictaLIBH1ahwMtYk4+IpbWFc/zoc1umyK+bLQqaeFInPRuaG7QIBqtXbILdNeL1jMLrWymo33K
XeO60JrnotVPimDQQbUiWiONBuiSkYdjIutatRlrjoEeeELyeO3PvBkuVMbTXTkofZ3WXelDn09g
azAcT5xrXGvcd4ASg3jq361ucS7mGQui6Bp1QMHCaUtZi4EYsqYG4lxp7XcUdrm2tB5McWF2jLRG
zMJITk3rxp5OLhRaS3a0qkxnBjYdv1o2bA3D7QDwGpg4nB6LR+uklelca9RcAsjVsVvziEHBlrNC
zK60rp1rhdvUWvfY8zzkGDZg7c7Vdb8UIZdjFD9OgbFzlJWfgibc0nQmbhuk9Epr6kmr2HtqnZ1C
Iu8x19p7pFV4q9DWGT6FHoF+KMTZ14o9suwPjFvhlm6PcU+cKN41fE3fEq31GxbdKIj/uYfInyU1
2C3tDAiwCCjtFUgxrq5ovsluwqjeN9pRAJaINzrhMsDuhfCgnQfZUM9cE+Zlql0JOdsv7VKwsVEH
FSWuMQYGVk/vZGNpsLA2+NrjQDr5ItSuBy834vOknRCMygGxzCSFJI74pGqiY5xV3yfipUaCkyLV
nopSuys+idLtp+Wi1u6LRPswuKQKfZxEbdMujRZv0WUb0gLJKCd5FAXNkOyQCVRQFhlITq6z7o+U
ukmy1p2S/zNT/pdAXR4ciF/mpn9obr+Iw775MlH+7ff8faJs0pLBqNaXljRdjVv4zQap/iY9WjV8
h7IN6ErabvmPcbKEDezasIFxQQoPK9j/HSfT1456KEzAEL/923/HBWnxRv5og3SErzvjlYmR3uOl
fqWJGDkSbBqkhL38+Jk6W3iwOMkQgJuhPpqivHTD5T0d6+vZTJ/6btflTD4J0xRrwV4un0DlTHPz
zZoiLtWRssNeXXGkpmAhGT/i0kTIsqv01BZkRi2tHsfPTsmCU+XQaKOWIsncvjVczFiFaO9KduzY
idIbZ8JHJ+rwkXNYR9cODm5EwR81JKzcLOn8K+YHEVFiGnTJ25wKrNzivu5KgtYBkznVc+6Il3CH
/e+KCJPYywnKJcReygqK547sve8GhIAx6hnakcXs/jEW7jGanmmn9ikWtddY4vd96jKa4nvdzpMy
tjk2jrVPpSAtJPR792VN4864yQRL5WiO3sYfCX8g/yy0koY61ePcurkfb9tJDFu7ctMNx5R5Hy2M
hpLRW2hwIvkMuJl9m/5Di3Yzqkweq8RLGdO4z2zFHVYLcysWdaV/ogIjG04yCy4/T6WtSOMMMnkf
nNKgma7Gpv9hNaaevRl0O3ZRt1ZFwGigd+K91US7nsLwoAgvMiSLLdlK88Vh9HuQTYhhpKsPUy0q
/IAhZdJSz7dETSqr2lM1EW3CqcFXY59g/Mtj0UTLnsLWYT1l9jWqP8XObJkMXKejMezIQaJs9zg3
pDsGD0T4afqSzVPN5PzgWdFLZXrHRHkxRnjryja7q2KmSaKp39OUPHTeMiqp1TCuP5+1UIGnhzZn
4jmOwasKk2Q1xP6Dk1vEjl3gtiW4lhUgi/kRCCy2/HZxaXgIw5WQZb9eMjpP6ARLVmwB8aXp66Bx
6X13TUDPgv3RVUzby8bVF2Rkxx80Oi6XCcmDFftfny+J/ZGBcXPVFll825u1Tz7TPTopS/m4kFfL
Bk6kdjk3x66A9OSieFP0ED15Y/KWB/nFlKIMEAQVd4MHkStqLXJKfcm3vajj4kwuzyVG85zdAx5V
qr7pkto4JAGfT6j40XByvTWldRuO7YsV9WLNWuNshkpZ+ybG1TnEipCZLZpjqmBlfH4cGePObNuR
z8P9Kb1VZdHKit8kOM1t+lF5o7PtcfmvgkpmWM3itbPA7iJhTw2r1VbsSLKYmzHfmWbxvTCSm3nh
hiucAdzwfPJz0gQdsyqZ4VocMzWtW5uLQJB5shJvhTh9bifeVeX6D25ZPUTqtVDeRWG391TomRjc
1kE9EKz3H1qLTVWY1d8Ny9gITMF+w/iT3T8tUvgfYeyqLZ6RiQikuO5KnFpyepajj7rvfODVCU52
yXE5khWygX20OE1XHXJR1fDRdJzpr+I5Mi+4WnQ8MF9WRZVzV03Gz6St4balMUkDzsgLtcDpyJGg
oXtszWSGHk9X4C8x6oc2gzuMXYONYtOZ60gGD3bFFaW/GUy0HXSG+C3V4ycRThPXXf1aZz2ZCr2F
B4e0HezgUVZGijDT0TwyTtvMXTryk2aKa9WcQBjgKQrCLMGyR82ray7tqrSPg5+yZcMwk4RvS7Ac
HdfF3C3bZ0dGZ38yPuqZDbhHpIsuGjLnc0+DV0q3L/zY15YeujPNA+VKEHaHtpCDhvLR4kyT+zlm
MiIr/M2cWTGPcOowBr45ISnxDubHeVEHQwL7g8HDRt1DrAMkPpeGsVUiecsy5icG9Z/MhY0HlDmA
UMauZuyw7hyDry98N8EWxYO4yb1x1wTTmZ7FUxVxV9IQBM2Zp0QmL+I5f3JAylqzcaMCYNkw2NDU
tZHJejHi8qddiYveMHdKcZUs3pNI3WU/yajaUJ1+mWNI3iWZexWO7tnv8h3hy6NQEdlbst644cxn
swI/Qvp5ZQ49ORacMj7e1axqv7ecfqZe7SsFvysZ16b9za3wU4TyesjL60Sx/zfym1YYe/zckBMA
hMuez8A/5r641JhlmzBw3JqP8BFwjuISw4ZFMXbswkKQEwP6nA0b95U13GkYSBHvvfad3thlFTl3
3gQxJJTvNvAf32cDmpYf9pxsU+zhAcaOQUPMdbNOFB19eLcG+IaKARacmH0zjfzJ9U2xvAfhB3NI
ZQR4IPmTXGEfiowHFFzlh2Ru97HX3QW2+VwCJZBxd4U0iJgUbJUx3wdFf5dSHLBU3Q5D+sZPS5S6
am2QDMpsEub+smt0dj9E+BiMQ2Ak714tnwJJis7sz4XRbsvIOTUlE6rCeq6Ev3Wn7oo1l+pWAvdG
Rrx73LXwfwYn2xE5B9jsbHw6szOEycGdr5ZenSj+WXd4mVU+7ztTrKE1vwO3vyuLFIZ/fPBZ9RR7
5Vq0pymfTqZ0rvL0Y27Fo99Y54LEoKPYQZDwV6egvRvG4uiFAIQ643qJ0Y4LeUGAnyApb9Qspos8
Z5M8N/TS0TBNmqi8b3zvKKvieyk1Db6pFcv/QtAL1w0uMXfjY9VcZanx7I4h7I+5SaDgtMZ1vUgq
bZgrXZRhVh0gDxCp8JlnN2Tcy/4QJMM9TX9wpslcUcw1S0q05HgNe+EjxfKyxfUTQbEgXzGTNYeg
JiVg85naPPDMZAypvSWsi96ahdFmCC3jmMy12IwRiliHy+/kTKCseipJ70rmtus+ACc+OnCaegsA
e1v57FNy6sMZND5wE0T7RQ0C87EWMVQ9svxFbHoGJXeS6StRxewhifuMA9h8FoaSJytxiCBw0XYc
BndNPvAowvVPuNYiJxnd5RW25MwUW/ILxFCZUjIOEtdeBnegnbhE2opuSchXJOHE1H2Qq+m2rhyS
t5T+pWd3HsnutaA5BocUF85B4hEDRzq3yXHt02dTDvxJvWHTFO+DpQ84kMshfNYC+vVIJdlq9AbK
AlgfsvU8kOmMsRxJmZNS1+3sQDqrY2YGb66FuJGQgJuhm29HXevuh5d2Ne5TE2a8kA3SoiOepdMZ
+7ZmF1UMlLE2EdYGRUm8M9RPAeT1Ve+EFEgyDwI93Xnn2USNI6atNkOUZPRBt7fjkK18mf+s7PxN
jECCcgHMBksTGEWjiy8myz5Xi9hXY7rsOgqABkp3WkgFmXHL1JkeHDIrm3rK4l3u9DoZp9jkLMTd
BgKWafY0DNGx9Cpvn9YkEwW2PkqBwr0TkiSK5/4trMxxuyT2AqADk2cq0GPNWHy0Jj0zQvmUiJr9
B5ypPfXhd6JibhlmkInSHg4DALd5xQiOjtI4DtnQ9TNIeU7RwoMYFCcGzBaOuXuz85/4pe3anozx
aE/8nFbJZU6ZGmlJ4Ncrwqz1qeypv0Md8I6xqeESyWdcAQgLbK0bv+7wU9jJsEkFw+F+7O5zsBDf
PEkeBf/vdzC37jHW5fCuTkWUOh9RjpQqQC/OtumETTikIwPiSv5O+e6FITh6U6qUbk0Dbh9hn01g
M/qkzfBHmc+vMijflVtdKXYS3F/cZIFOb6QW2QVJ2eChRM9G2GGax7hjk5a+h/4CxiLO835nKUaj
QRVg9k/KC3y4wXelsyN82cyKdJ7E1pNt2RvFsUnwgEzVxEEjqwbm/bqahWDVRb7AIMFOCtxGWPml
mNSezt6KUU4/32dJQ6olYPtudsNLyUyTDtZ+a2uRvFwweXqZQ3sw4MrWCut9nQJtiJu0ZpUmOjOR
7lszE4+P1AbyIq125csk3uKIgBxk4XAFq0ZznoeEmDJ3wkMSY1SB4cFApVmRSqHNq2YzaaWkuZPq
2Dvye6DzPCnwtw1XY8a6wdUEeSLezuFg8SSvJAhT5LygcryNSKhCjw3OdSnuvo3wsm9LyC7PqJv7
0H5HNSaNFl47FIXAgxvxnTuHeCieJs3xdSz7fnCidmPM9M5OipwSHxnlqboZUPUeUXbOg3QzU/iR
B9ZBTN62ivg2Cais8gj0BV1Yt1Mw3RlTJRlRMxZvs2jT6tCUoeNTHtLHhjJ4uWERSR5nHbOqdeAq
x3J0WbNPO449W8pBUFoWs3p6/fjIG06Os5odvjbSa6VQ3poGe67JNm/h0LFXg6pk4CfxPEq8dAAs
L7JyvRD57vVXWwK8SlyiYstg7PvJgyjkXrU6RUat2fxcM57ddLkRbRqyZjEA/Q3Df29LXVu5weHJ
pUvl1b6H/H7KI9O/WRq+J34FV0mJhIdisw88pP3G5FgVT4eqnZt1Kem4tPsKk2TW03UGVfoyzzxd
MewGJx+6rIwSsExO9+i5uO+Vvs/HAseojtqxBr/YJax+22s25eT0J5WOch0wt0diDddZlS5XpTXZ
G1mxaISOi0LkhdfYXMZ10Gd4J1iAVoNHTXInnBdMolf4eTDv4tg5+UZ9GIv4GszsXTgDiJFV8MTg
g+rLqLrEDn0RI9Nkk/tT6pBhVuKFJqLGLHrmxJSSRVQNiaKZMmxRsoXsdVixC9v7SscXU3KN27xN
jF1nyp+fxgzl9i+OjjxWoWsSGzPf8cRHWyyb4kBNzXQwKoTXqPBIkg2xFre/pT2hzRgr9zoPevt6
1nFLPh8fNDDhMqApwSZQ0wWPXZseg+QOw5TaRQLzrJO/2xxkNuWSAPNDA/FN61pho+stwweLhF3h
IMsqAKRIHJTMMxak9mzqkKhpBd03VwdHy9DocJVXiq5Lj7W4m059E6nrEClrLaqKeaoxRd8JoXDf
TmUGbEKOezitKzl7r6y6zcqVLAxpEXLbDOatJMEqSbKaznhMDRf7N2zFcawOxobtLkfZrN0HOgTb
23IdS+FtZrTPLRf6BkVN0dKGFXzQptXWLmAixmTaswFpjHtIrQPPSbfAkJwVFFHFjYjv+EfTs/9X
flC/SKYoh97G8N7RQLOOEM90XmFe+/jl+Tn9PNknQ+OfvdATR2NQ32zLyPwtiRn7YrIZCZcm8LU0
kGc4Nge3aMkxYpQzQkV58keAX0Gfw4I6fC4KWjuN+mQ19itQohFlYKrWc6eHRkO0HE07HLZUf5+E
5MsogyW+tCgO+WUU+E8slH9MGSPqKJAVPPgxk341bHaBN5tsPaDORf1OUTKSGAxM6h9jWRxTjt0V
Aa3/mdP+K3NaWmS1V/e/9/4+/Sx+duWvxt+//5b/alBg1ElJAlwzhzJO/78GtZb5Nw5MNjcn9l+H
/8YE+49JLcZfgux8x44gkm7/2oEs/8YGCpS9adPzhh3j3yp4++LDNYVwbZtqN/6HL4USX3DEhMac
0p7JkIa9/MHTyV43VnKVTgVKRPLTUPQl1o4fwRszb375kP7JFfzVcqxf2bP5W/IfF0Lx7wfElEAZ
Y+fb3ipo5aYsx+/Ez18X17t34vn85y9l6cz9bzbk44///A/1+VN6kjk5L8oz/utr9YOdepSse0g+
TbsZxuCjCaqnMKi3VWBfximyTDXG9/FYnIrBPSaTtc9l9WMkfv/n7+TLbfvbG9F+Z2nyD199wVyX
bdszoGd7aVk5wBH6JoEWK1qcVkMtTgv1p0XUir94UT3W/+OPj68bE7ljWcz9f/9R43ushjqlREgO
zrUw646eXIuzCXPylZ/1sIjrio7Tg+n2l2FVHr00PnVppjlg7zZFuxxbjwwabwkigU/KiGE3YBwT
17vhVHPCT3zRmt1pkfYPr5k2f/6Jfb65r98dcpsUjnI9jORfsNFsO5rGWiyPj4kNkl9j8o66A5bP
dWOaZ3MIr2SY62JRU1xlxXyd58lbSLDw8Ofv4599hjwrsK0raXmKWsXf6RmRyry6rRePEY0JRB9P
S5Qlb42V/sXr6NrzP3xZFK4om257H4T8F35EuwyOHCgfWQG4PtQpAq6Q+85hkBba7WUn8PvmTzG2
gyyk+Ym1heRySXNwlkVHT2LNJh3zhhf6J5DeF8NgsCYC8FBeD8KsqGp/HbTwrzyoxRxs4jWwtlMP
gjac8oFNUczz24u/OX0n1tSVog78g33y73R/2L/+gF+WnAR7m1tBx8bw2fsvVpUsuAMa/8A0OMP2
VeZ/cQX9s8sf+Ifkc6ILAo+ulqp+6ZPwgsSeyeEj0YTRxTzEXb/KbBa0FUfnfBP3sJzBRDASK7mG
2X5zVyQB4xR/fCohFKfsJVZuigpdp0fKU6zVlHGoNMR8nEnyH1BlYoKoXnIhSz/TwUvaCav0r36K
L4KaXjr0zctfDoYaTBu//ymMvnfDfGGMmitzkzJ9PwobqYE5r8+WlZMFTu+UskZSY3gT/GI/9Yz9
bIcB+YQEscz2Li8I6pXk0FaBl/8cpFmCW4NRfmU4/jVYZk4vnLT//L758oABPs96w/LuY+Z2FW/p
92+bFhqMQ9OiCHwHYkcAJaRKur4bfP/QtOrBCLNbi2wFXMngL+4k9fsb6bdX9kxgMULA/1RfXhk1
kLvAg3GFfFLsemO+YvK3XDVWcZ/2eX2AGe7+RY+Ar74s8J8vCpbGFxblQI5wvty9NG9lfRWNajW0
nvsI2cHeVV0SPfiZZz8Q48gfwylxIJ62xpmhKcPYsLJeTIntrven9HnwY/PcjIZ3185ge+nPexKN
exydqnso/VwDLXlW5fZyW8Yjs7ApzEfd+yGib5aik6QXCPyTFb+Vw5Lss8rM123QVueGCevecTv3
KArLXfkT2I3Zj9RVPzckLdKRdhHDavDFZnnxMkQt/cRGiZWs+D6TQDt1KnGvjMz8luKx39YGbZhp
a3yUgABlhKrU0x0y6rWmMwFPjtmDj2Vpb8dLf6pp4bsPl5g5k9dZxyU27FNRMFKqsrh79ZYKXtwk
Ig/yXwNI3hs0M9itrZvcnS6TgVozzkHKvw2cMto6/mI/DJ47PvUVc+WKA0608emaWjvtDGLE954G
HHMcjaMTtId44xsjBqcoSF8LpBpAAhxjRVD/8Jc4XRdl0uxsmXjvht3nP+alMXaSvOmr1AkDNhLp
1gqy6lRRfHsKLbK7cQiYRhdbkqmtVzadlgcVltm6qHg4WS0BCD/DC0Ig+0El0XY2rG/SBOlt4Lk/
GHRd0iI7p5cmQ87diKkjiqk7ZyLLAH4BXjhzJ/Ru8iYKbO+KGDw8Q8D1WIW6rTHbVEJhb+nz+IJD
XbZWJf2yVrBl5HXs0DF8IOIUBSZorO3Mz9oVt2UUP8U+cRV4ubfYlvMPE3PhJkk7znGT26OiZsZD
UGHwjhWXntXqaAWRySvyBOHVHGHAjd3W3BYF2DPL7ZsbbDG484GGrmgu9QACpMaZyvPpundrAJGW
V19nVtNdIoQOm9AGHFo1ChJoWdTdKvJykjJWohCv8Jdc5rmp+4B3oh/Tt5ZvmYRyBVQ/l9t2IANp
MrpzJhSyYRiysxoZh9tzmd53DYSVfO42ForFpjYxgUJs2yc6tC/tuj9jcjgMovk5O95DDXf+wfGn
mukpySL0TJdEqOLDqkhdXWYEAY4z7cMXnqiARDtHxG9rFQXmO6aX4lLgfN91ka0ecFvzTlCjqMkz
78VoEG7pp7fQBZEQJiXbyca+r2N5akKDczwy3iZsUnvbGv1wkq1UOoQh97bM4w2ojSvGUBho/SQ+
5g0nz4LE9DqL4uJnQNDcC0nFxs1g7w29S2wS3TMuEFxjRqwa1uGa83trByF0Y5L01kYWvbZYwEPe
zKVT+1v4uIO5ahy4O7nZbFKn8AH/GKyICg915Wk4Hq2GT0McmWDi+r7+NniL2gVjVm2smcFI7wUH
X0CaLwX2zqD2Dv+HvTNZjhw5u+y79B5ljskBLHoT88DgTCbJDYzJJDHDATjmp++DVJX+qtQvqbXX
QmZlqsokAwE4vuHec/Omh6xa4cA3F6inxkpwlaes0GKUoMA/q0l95xWLKIIp2qpxyDOe2/hbbIfj
oW7Ut9jJdnM+Q4T0w30cGkTo6vkzLXLzaArrGAf4SWqVPlijE4QrPM4P3cIyBWedrkfJCrCEHLEZ
3fbk5oQAAMR/c3JUc+3CSK0lVOimLCAlA1BFHkyYPENxkwJgPUgUo0VlVS96Ia+Kzq2ABQdbcxLH
0M6PRWtdF60PCt5gBih0eBExiwjtsIYzdYMhwENf1/WQeIHASmCwTs/oLZxjRtpwmW+ycjyYvXtJ
K7BZxNru3Xx8o+TgKqDzWVeISNBtsDSvFiTtlE1kVEKp7bzmTrnyQy34WsTZ5DyPD52lbyJh7UUY
VEjxs3lVS6A2wG+Dont0Bvc6iSAOkaZkIzuGllOKC9RmkuVtX78JrtEmSNBHtgtvt6oKZwUFMd6A
VoWVPKf+VnnWvcQUyLCoF+cEDbpcyL5OW11F9sCTviyiZnwSiGNZbybuFsVbsJOQkCZ0ZuSCDv3J
aP0LKZ33OdZW5nuq20U6MRZrPIzPDMfTgiI2FijxqMETU6H1N3MRsVuaWkDkQ29sbcUTp4rSh8SF
VUwvBOSkBZ29nBaHCXlEMMTZXVuBkMQhAjfEQBBcLFDlSCQ35tTGNRK55Bu+EBgLnbh3qhyTNKuy
SyTcFz9E4ontrv0RG9kRhniy8qyAqGwDcQVxrCt/0U+jK3phlUeZt2CgYyU+TN/J3yMNI9oBFs3u
nCHrwo/G4g4+ZwYOtHIHzY6zTw+8TtyN508og2O1aUzgNRniupAG6cH+ia6uONZNO0sR8QOrwHpn
Xw/V1G3ZCd3VbBu2hJvviOEEF+FzOUtY6aZR5jvNKJTcgiBYxwtLe4A/zmEqve1cEAszyho8VlY2
a7+qwXlgcyeywLiMeiC0hJMqH5JnN4XeXTDE23CAsGSU0YXzgO0PUWm48Ijaobe4kHVYEjuRYKhs
U2ObesoHu53NJxGk3irXpl7pkMysonbRYrUmcH58sKsxidKPANjVvjHeij4pT30y+ZcYXvk4+Edm
IvOuWpDmYoGbYwFotmkcWU9mGse3sNfNZ99tLP571jrZaCIhtbr4EcmBSZs5TbvMy8OD8li9LOB1
/Lji1ElkOFKE3RV7/+oReff05nVEr3tsdKSe23NgVGhtJ89OXw2nsndtk3j3xezh+G1zlpae2b9E
cddw3y2h0p3JQoG2gXhpC9WND9b4qiaFul/iqEcXZGnCa3uv7egHncs2T3ihJZNUp3QJtI5qNeyy
2IjXkaPVW9dh0mNrmN8mtAGi91j4LPHYRVtjYF4iszHx9qdkidGGI5Fvsp70TaQM2WM8ELfdk7s9
k7+dCF7PpsH7eInmznLvQ7txe1X57LUY/HG7NfjrgoxQ74QVCw1UUB6DuimukdHA6kypQRrUfife
xKxhrJFDv1VuftBLdLgMI/neUgMyrk6/oSblUMAnwRy96tZc93KDm4cNi0FywElPLGcJlVlQXthZ
duESX54U7hM5iuOtb3j2oV1CzoeEuHPQT+TyYAs5QQaioizFQ9oAgRgkC8OuJTCdVw0JfagP+iVM
HbSG/NIjAeu9hOfgs9ISRCI9tEsMuw6M1qMNa4OdPRPTnkbhV5hUJvgE6wum00TNx0kR51haK/Y4
d80s9X5ewt/zJQa+LqksK6GXlG1muylz+OvKg5svcVlN+GO5lCnlguqqI3Yd6roJCVXQNSYoixZP
1BJI7/QQ/9Z1hOiOYa/7KiwwdZ0a6usmFT1ujfzSeMVDWhktAcCOf62Yw+w6TPY7g0vWpsK/UG+M
u2iCnK3tWl3Jrh7OBimH294J2JFFbnPG1DGtvalSLw3Uh5Xusj0a6JvCY6msWNINFll5ljXfFV3C
e4OG6zqxcDRaCedCxgJ2k/FX34lwAs9WewRuVJZ2Hg091feaLShLmfS+T4ZwXY1WdfRnuDiFyfkX
KrJTCIPotzomU2DMsh8usuTvIh4SatWyoIlguhDE095NBcHIiVCXJovwalTkRiDHBuYnp9sgBQlk
+PrKyQyKeLfst5NrvxlOaq5Z2jtbkqLizURqPbq44nnwaucYuKN1hAyNdj9odxnmXRC1OFmGQG41
fQDnI5xM+5BjpN0hUcLBhgVQWcGatUK4HszBRYPe1k+eoJz0lbNyLKfbWkX8Iw7SdisagIx07FgI
UtamXh7Q9FnodwjiElGpTm6rPkQ99HekY4u7qM6Hm7gKxn2kvOp6LHLvuSgxDkXsU3Q5v0uvl/dU
Ze2TDLwZ7q0UN3WRFtfw3KdN7U4Y+6Uu0ZLPgPesa9MnCWXM94bWV2Od6H2WTumjQnR1IGL1ro3c
6GwRh4yidORzpWxx3KxWR7NprG3U2g9+rXBUL6HJM2kLG1ID49uhp0LPsm2fpNM3laPR11WY3Cmi
l4maBIxuqGOi6BSnUoD2bquTzORjV1TFjm+TqC/N1sCZMu9HpYPoyjZ67tTBKh/8pjLrVUidfgoG
58WdgCkZLfW/FnIuX6OCfKN+DLljqcWcE4JO+6Tnpv424lg5IzZCCZAUs7+ErwTezp/N4S0Vubgz
PBlvXK4FRcBGVsDiKGg3uVZn2jJxFTcCgc5is6XWLWhesd5ac/yYVbycOly5w2LPHRajrsKxGy/W
3cJ1mQX6/oEarz+h219XGH3ZZiNqWby/9EuvsBvTrYQsePDGmgpYYSXpF8dwXznNDe45zmEv6Eg8
gxbRltMxzbE7RqaoyR35aUGeMSNniyu59JsdHvng4Ev1AGim2qWLiZmP8AzbbjxipbsqzfEV0xiG
ZzyGax6fCA0BHXorWa3LYaQUqfqVWkzTrhU/OJJoJrp1oldKFmX+YrJupoSp5mK8rmfO5jH8US2W
7LEcMGezDjYrL9sGlv7esPuGJYSWcZrceTcv9m5TShx/OL55mZJiMYcRQlNePfVPZ7gezIiWLqeg
Q9iy4REkNGYxk9eUbLxqMEZToW963tjMVTGfV4sNnci4TUynu8sMm/UiESEFdsyy2VU+5KV28bLL
xdVeL/72bpqnGzbZ87aOhgsHIC547PBhmKoXphL9xV288saIa56esbwmYO9OLI76ZPHWx4vLvvQa
jCn14r13Fxc+nm8kqKMVEbljgTkdO+tG2ll0sDsrfyNcuSG/OAVm2/XaqFcDNup3HveUHC6v2rP2
dxZhRkDORi8Ofkjny1EnnPfZ4ujKeqybKlRItf0hwzpRYciZDHu6Sw01xdyIWF5WCrvKKq2VcRdG
lo+ReTCfDYoJbHBMBnYWCq1TI1PCSMLpIp3ZoyLGHdR7iTqk9Xjs4kKdRDPbxwwB9r6rtHk9eigU
M1uJ98IsSuyfyKVXP1fJPRldS1YsFHH8ybx0BTCSWloHQm0nYuAWEjzodesGVOnMq6PJk79Nzf6L
+Hmcqs//+3/efxQJ7nxN0ffR/mVnx46Nkeo/X/M9Kv3xXr7/L3/m9z0feegy8OkpYf55C0j6D0NG
8Jv0GVBhhvj7xu7vez7nN7oe/n/+re0TJs6Q8g8utfWbxXYMH4f4g3P9H3CprWXa+ac1CsAdRsbg
NRhKOiaTq2Va+qchOBL2XFTChmy8pGplMvMPg8AH7enqYdTFpwoa9FFLo+IAVlm70srW8E3WYMue
6qZ/U/i31r1BPJPpDfUqShCMhKbzFeYjOuaJDUyC4GoPiwA6fhJFSDQZGE0yvivM4OFPF/72b7/1
n/lBvw5Z+SwYW0h8Z50FHsn+5bN00mTX1/Ei92aXgNDFUQjKmKQH24W93DMpgCmUnv0QmP+//sk/
p+x/uYwMkpF+sQQKbK7jr3v3OOxg/McoWTyB/8t+hRSZ7BFc6FUTEUSaksvsxcNw9GoLZWk5CqYm
zA6aGkvuHBJYGM4IFSbPojqhFGYSA2AtiByM0MrfmzXU20DbGp8CjjeSSjAwB6y6/vWnMK1fp/IC
RygbX/ZqNv/I//56N5R+7dtlh5U8IfwwbBwfzfh40nr6WHbBbJ3qXSDH5yB2wXD7j6i3SYXU+TVg
R2KBmSW5hBwVsfnkhE2DYlAQLoCaaZ8yqF4NFTaKlIQETkGpttBhmxVCWwYbk5MgnWAmlc8CMRBd
4NpIO8nR7Mqtk5n4ZSZUTmnSkhI94zAcW9PcaJ8q3XbrryJV2abMYZiWBdKpzs2Ju6HoPs1JjuS7
dfdt5n9JnBArgzBwSMVgLtTs7zChEO8acdQ6fh8QM1EDKzI6CUUFBWk59eGJxAl+a+w0t70qxhUG
hAiFU7MttQuQdpRXTSLecmnfsqrGXNRWJZ5OFPZMKXJpGOuhDlre9d6rLFD9J6LUp8w2qkNWkXlG
uIXYz/1gbdkNJ7zdyxbIrXTPgoTDccqqQ29G4a0rshJ3s5ntk4JJcRHPvCb0PJ99Hw0zYDhryRyC
G982Yp/jLNkXGVYf4gFvDd56ezX2n4LOT9nISBNIo6joy0eejDNftjoVBr7EIbS7lUts+BocOyQh
x5gYi4SXpsfGa/VNeztXgDYV85Qru8bP4pv2BTBksk/rEqalE53BcgOzgr/9CG55VzfGdwyH8cak
0nI7WIJGyuMQNE64+9e3rfUPzz33K6Y22zdRvDjoJv56106FwCStNNO3Hh9DXujvQVs9INu6y6Hm
r2K0lC4wTMbyCcNpAlsG8pVWSBxAnYcNKl+vPA8zPZztHoj/2VvhcHI8mkSLuT+ZRNdMo4nvZTrk
1SPKXlSxi4usyMYdAeb9v/k4P/eOfz1LTNtmDu1YUrp8sF82esLjGyhcmE8jqwlc5BIchJ3jLhn6
+2YZs1SzB4rzJfWTjTOOZFqiTD06vtqS1OKsIoqBRcuMzthyrlsPEHuBDWLxL+X1sIaphXHVgWDD
3GwDwP0QCfsu6OtDW7dkwSXBvZl5xyp0Quam5rYosYV4TfkVSR/LsxDf+xKFOV6OFZMK1spDeDO7
qt3nmljMf/3N+vKXrTcUOE5yE6GMiVSG9dmyfv/T60lmfRkpmSCdc9Rn6eNzg6O9SgIXgbcLfmFu
33SYPaK4hsm2wMo9i5AiMh1vZ7O6WKInMs65H1ggWNhhRJQTRkcqEfEymKa9ot/5sr3JksLA98+9
D6/NWk8+PVWdT68aWbG/GtpWTAeZi2bnNg0M1uVTy9Guj35rNx+eoz99Uwd7oeWAdhsRf9kt+vPC
qh/SHC1qQ81mrv05tjel7OxN67NuhXaLRcyX4UZ0iqjUouw/JLoeYsf8mRAyRswezi2WHJ6DXc0d
N3HDuj6GODYjZ+dRSlj48GPS7nlQriLk13nywi7cBnGlSb7OLFp6ewXcJdsQuhDdBA2LDQ5+FjLZ
dD9J8EiZztURG+U1JewdEItb9OSfQ2H0TLyZhVgATY8Relyap/C6aYv+DMR7aXmKcEsonvGqImcA
bcaxiUsHlnQyiZ2sRuRnevyA/wLdrax6KIk29sZxEWdG+ioZ8ns+0HgVmgMInMWwHKAxha4XBaz8
yuSYBGn/StMTHYU3qztPy5CEOQJ/8HkZlt3j13PrYw7yAlCvC5+mrO6TtuKAVYa8Z2E/YXYBprLy
yI67GHkHxL4C4eVWTfMZCudO5OrJLOLXqRcAlfjwEXfT2h3mM0QaapSx2OXolA90WO9ZVuxxhj3S
BkSruQnJlzFTayV6c1sGmv7egYGTSPyGhJXdVU3SHnWj+9cZ3j6I0Mw8ydnkEWYaeT3A6zwyvSYr
l9+K3EZzPPcCxEEYVuLGdsv6EkUCEDHoCcKcGV8IU70Wg9/FmyKB9ZrVot8r5Ixm4rtb201BxvE8
S4NwuDFs35hjvNVZm58mP/2BtQ7iQQxtDzoiSmKtric9Wccc4GNPIgKuVK8voJtVeB4Y3rd+Tfom
x+IhFvKDm5htXAbkYj2OBVO7qkRjwjGC4z58nwzdHOoAfoozul9d3D84TajOmuEB+6XMu1HlzA3J
EOVagH+HWuVnJ6ZpN7D6UFKjY3FjxWk6qMa6VunoPhQMONeFC4cjMod4rzuU/AxhuWh9DeY7C5Jz
xIKMdzUGDhSZprzz07o7xsODFWgSEjKk56EwMInNsAI2WYIla6wHezVW81M/ocjU0P9A3rVXQw2v
Zoy8gaFTdtuRN7hGWyM2siSEgG1BtUFsM++Z9V4sQ5trVTVvxsDharcWn3+cdmVHkDQ98LD1Wjmf
ZVldNdQoxFyX1+Fc+XgVTOSefs6mwKbd7rJEvYeWZNVH7tIm6kcH84B507u00bXD3wiCWV7JaILc
JotHpClccWeMNi5QkNXkjaQR9aDFWXefpVuszdl6iL3mnSHKyRxA14dsVG6ilAIojwYD6FUmdtbE
hZ7V/G45c7MrM2tRBil7S84CaiULVhw0nvLeNoBEwoGGghsxWuXWcdpgwPDiMJmWOmjugF5Yt15X
kZzhkzhTOSyF/A6CkhGkD7Oju6Ngxbplu/NiQINcl0ESnVzPI36tGNPN4Eb4WuzIu0wtDQD3q2Od
J03IcS0gCYH8ytY1aR58iUG67RfDYojoYCBz2yXP0hiKHcJ64DiifB1q917YnX2tkK6z9h3Z3DPZ
JwQmZ8KItYXl9eICCckn2w09gBe/E4itrXLvoGzY2N6QvjnAYY7uuIQGKyO9iqZGbpp+CM7jmA3J
GqOws7YRJ5BOnT1Kj+RlAnAww/j9vi39bMfM4s2wnCsWuP1uDhjFrFJWHydvTL4BlBYggoR7zdKT
GHtlQS8TdXNJEjRVxHesB9jpzC/sELRJczv7rb9TKCkY75btEdqo/2DWGlmO9WV69leMhPvWyyyE
BXnUN1voxwAvKjOCJohDwkHGeKPNmgIyAN25biZr/mx+LvfRaSIEaNurIJLJe1/jbdFjv+o7ElxG
IzhbdWwthrH0EJDSgStekvw5LEkH8GpIaDiaGph0OPkf8eAG+7idTzqt2q3ZpNNjZgTMc41p21JV
uo3XX2FgfyuK50Big/Sp/9atMyPnaItXY+GBM5m4VVxdXILJTY0TrzIRO9jtvOs63Lxp0WC0SJZS
u9ZdclvnkbGuF2GQk+Y8lnzP1QZtjtznbHJW0idcFwJpuXESD9yqGg4RZ+otdrmrSTnjvXDmeIfY
9G0RuXJzVOrEGYTaJPaNlxh4z8azm/Cc6OLcQPiEue+Smp1NRJ9MXH1Xp6+J4JBD51WcNDbmZGtF
yOO49+sDLcsT6UP7KhxuS4gG6563/N61qui9ZB+wFuyai3Dq9j0JjsxnKsENxDqjFIvBSOA56TQy
CKc7jmmir2CWBBdSKBxiJ4b51NbNW9wluKFps8niDTy1Sez4EX3Ct9HYSC9GW7/s2r1+Nk+lyaTS
r9QTNQGMdokcIO58pldLyRu775RqQ8ht7/T7iFuNJ23S906btK9NRLHkmhFeVB8zRDd55X6qHHH0
vPQrr/NvjCYZv86Wf0GtY29EEd3HfZntdWgkjNbJ1Hg0Hc/lL+/nNY8PStoMzc8qq5xhS6qOYjLK
o1iVyeKdptnq8GaE3DnPhQMt38j768gm3miS5a1mHPJsDtAvCTDI11GOi0YNxRM3Y/MNmJBe9bhW
zpJpo1o7JPGes9F1XhW3MKqpbAO0oGN/m/FC41FEwMLyTdMDHTRogg0hsR9y1vzgBHvjCjyhVfM2
n/cm/u8H2VikKkREIx00NeUmT4PPyRH945x6Z+BZ6XliHbTTgvPQn/OXCRL8fcizkSvbxzYPt18t
qUhz0wILy65QXy7EK2+4MUs8jnOZ36vO8E55z4nVmKz9x4CXKwix4tqdqQqZkOOPapzpg8U0t8k4
PmHsZ61i5eO2izHjtZ1hXkelgcN87Kv0QAtRgqhwKYub9nu6mBqRZ7tL74VDuq7wc82MfT+xQ98M
iz2yWIySNr7zjT/WO1zt9sboOQ/7vL2ratiCcmRKHEX5lbkYMJlRnPuSyPtwkW0tjLyK9glGL8bN
aqaTC3tJWOJi6+SoIwBlAUMA6fE4+0eilQsJjCvBXF6worx3RhvwWSeCE7twUmiiwdp0i69UIG88
BA2nEq9jJsOhGCAMAGhir7nkPU4noIbmrmeMcE67fiRjhkdvXHyt5APS6Y40cVOxq1uj3tbq5JV2
chI4Y6FmcsuwlfOv7R5nYnooGuppJtILhgGIlRryr0Sk1dbUERG9nWGYN4I+ca+TcfqyaJGvDGWV
d9CgqAdC3Rq4JTlM6abGayesC2/l9mVD7zvhNwUC2dxps4f8HIaQHuBRLZQE12ZHZxZI6aISCKQ3
+v21Qt2yTQJyLVkHhiegzcnesibnzgbQuLMLJ7rqmGZwCW1xyaYQHxLQrs5mqmDyrD5VQWB9L+P+
i4GjdVr+3pUckx95iWLVJU9xXbGM38gpGne9PahTA6H4UNYuSbgFltqt2w7ltnC97MxZWdukeShu
fpJNmwcRB85DHdvOY54XoGGDfNozsJkPGRiNTYZpPQYdecJnt5Ndf0tE9ldWgA4t48HcFQYbmsKo
n925RSHbPJk+/EPiTGiXogjOiq6/6yotTpUmntchcgcOLxHfEuOpgOtSVhGBFyFcOCsI30PJ9CJJ
KX2MtrgrSKnlBV2Ut7xsq1eztzhgI+LAgbQKtCdDRGkU1BhUV1a/7BRGhIKiylmxVGiaROTBjSkn
lowu4hy6K+xf7F0bm7rWy6fHIGTmGRuyey7n5MClDna+RutsUnXYOVuAac4/GY+gxERWessVI16r
sICDE5AdJVa2aYDporJl709H4LV6D/R68cgl8004WeoF2Q1E6yxrD7oJHke4idyGHdvrQQPxAt5P
uDS5VuS5VTuZig9mQ/2uaRUUL5OFV2NjtU7Nqyqa0QYF0csYdF81Im0nKY+WlYOeojMgbOpBVYBu
PX53MDXJhZbsa4ji+7aN7jE+Ab6Fg4VLKZ+t702MUKSslmGOTK51w9tD6xYpu8u6kX6NtPuVk8t0
KzrR7k0MhidRoYR2bLm2S6xZBmtNECekiJCXu3Fr+ykiToM5Ey3saF/CMBCQbYjfnPP4kgfWcx9G
j4nV7Su7gX3pRkiE6HGiergJSNflSanZwrZ0OE0F1ea7NlNGzk4F/9EwD3aAObNMk82koy9mcBg2
cmeP5rT8N2MH8x+G4jQgDIuR6tomQ1L5y9TBNYrKxyI4QzeYriydbE1WZLj3FvH7iLDD9JJ9kTg/
khBiS4+OKTGzCoYk3s8GMNkamd4d2N0HSNDff05E/ruG+TdrGIv3AGO9f76Gubw3H/Hnn7cwv/+R
v7ut+E4tCf8KPZ8tloXK37BYpvUbAU78C0daJEnJZcT0h9vK/g1/lkUp4Fg4EwKL6dT/bGGkj6v5
p9OOUZ3t/ydcLCn+QZQOFIufLhxHmJaJUeyvc67CmyDAoJ5ZmRPFKntpHP2+GOC85sWOsidfOWVw
YZa1E44pNhowfzzXm3xKbx1EaLu+6Ix9a/TVCVmKonWA8KRH92VwkBICfyp3ZZi3mzTqviwvHDbg
njpO7ZaKqe/cjR+3rC7y0L+2asAIETXbT/q5iBGFJ5ki1F5HHIk+f3S2CflTQ1tviJF+VQ4SolIZ
Yu21Brl3uN8Nr0KAGfBOtTBV3qpUqV0dEyTpoDdibsJSU5X+HVzCG7ceL3WcR4dOJ2gROb6vdR8A
hy1dfW96BsVF0QYfFWkr7Pbxl6McRypdloj2534+ADO1x3UeqbfWHMZbkD41Ejb+82+ithjv5kOB
HphMLvKZqQoXeD/BwCkRp/7WQ6q/6adgqADI2rdTNZ2MvLgPge0why/2ZRksXpvyGIkxuvgjAv1D
Ngvv2pCV8wT2L6NT7vO3APv+Ch8OKsHeRT4rllEWLzB42C+znxTrIFpUtVBGGZgiv07Cxj47CAaR
Vvb04xZvPdfOqi0LbEor8C98VL4AB2jNSlpzdZ6QmnsyeI1TJ93XqOioFADVToziIw8jPnPxU7+E
Tgnj07N5AYnM0j/8sGXEOI9sApK0GDasmL296gILjTphuAzwFOAbUk8zLqj/GCsY5rd1iQJzNyKL
qwGiQEoq2TyZs/3kAhPf9ON8rvLGU7tZjXi+C4OPhHzHncIioOYU0G7m0ECQ49ufcx+UGzexVgwX
LjGTILSmocZV/JDK+eKNxWloESTWufnND537sEJv1wpeUZOFWE7n7lW+vMVGCGdrJmio9We326Zu
OZ2cOORrkej/Ot9Az88NGdrU57YODlHc3xlc520SO2955nxKme4IXmVeYfRP0uUfhpBmZ0C4vpoq
F1ZaMn9pM77pbPPbJJGmahR266S13xh7smaakxtR4LVAFrMaiBhEc2HzW0p6b63yx8hzzlZKOEQ9
MZtqMNFDGbv0aniO3fSagpBlUGC+OXP2qAGpc6u8iEJzk2WxWltlhbMqzNWdygBpkuT6HOj4h6zR
cKHvFQdYFnSSOoGAkTO/ddDC0w8jpmQWZm59pd3X0DMoFmsUsmOSgcWwIuBPFi9YmBTTfW1R+xuO
cQIoghNZGySYEALmV9RBVuNZq2pErs5d/x6HMduyCaINUki6VGXNDIcNdOkSoYlSM1+G3X0WYExX
uc+7jm2It0Yw3bAgUflWBlO1bToHxnjVPUhpLSku4gbyEPW6C/qE7RYs5u9O7b+YBGSNy0wpm6tj
UsfoCxsoDvYycLJ/zp5Kp37oajxXxQCNwKdGX8uqfIb8ewEjEW/LnyMsf0js7VCRq2dBC9+BJXh3
HKS4qoZ3KWNDHBODF/Ikhm+dF96S8n5rc+xtuwAlrtk1l0yF8c92K1DVOw3KA+tqolzLMxNPIs7H
3lunJMivM8PEoU6AxarVUHY6pzwzBiweJjyPu2EZ4jnOoscL/E+QJheZIjELlnFfuwz+7GUE2Hpd
fmU7JAZ3ujt09ARFvOpS/2qeFhuJjr5xvhJlmrlv1KbFSjJuo0/sC/a/434U04tHxNU68LllHIVZ
lFRVJsXTU6xQ+ddtQkCirZpt3JNX4iHAx84BecgJEUu6znGGVrr14XWglyG+IZpRf0eTm1xnnnPf
heg6k5lSEIgyDoqZUOUc6iyMM7fcGHiB1sRHqMNk2tO2FsmPekxf7bYOH4NZEK7QvrQh+jECSkhX
ydBQ4634zJCNM2oEcW8H0F/rlJPfMts7z5lBiHSTBv1PKOc8QB+q5cj+rvY9pHL0dmbSP2hWdauZ
VMu2a4+tnZnPiT3F27gY5CmiM3ntpzi+TiNKeHOW1tlddJkV++1b2bpXpSX20isZPcHgqFx8hN34
3k3qMHLkkYqgGDZW4Q9Z8lRja0w2hjYO0SgvVSKeiJgOV53Tfu9T4A+LBGch9DHTBpJYZWeLWdxR
DnpYVKjydoYry+GW38xBecGjdxibQa1Hz4adHYzejjMy3MYNQgq7BW+jexuDrx+CcdLcYg6LgMLs
DgFKNAaMfnI0fexHcuSbxMSByN6n+xfoOUPNgdu4s70ZIwS/BtubnRGnSwzOMjpV5XMjJFjAgAkG
CXMzBoMx3qQoIc9FPREFMAUfdlvOt4j5rjJBUZGT7bEyI9AZwVz+yCUiPpe4tYTuac915qcV1dXQ
8Qvkil/ArVmPDTmf1lUsZyLGOisNAsEDr8I+sfmOfzTdw/j+Mc78l3J5hHLm/LjZWHk5QSJX2exF
OxkpvS/rKDyMRpMeEnIrj20+6esS0fKJ4JxHL4ceE9n9SwIJ+gQwwd+31QDca4YlY5pwfIcMBNFP
WM6gk+4MKgrtPU8qW1vSUHbofuGSWLZ115ELuILEhIVGMlFpCijJwgh+4EG7jvPmmM/9Iephgoz4
uHrY3N+SWbmMk9StnFxxjFOfDQEHESpWcOz6trQHnHHauVeYito4gMxFMCX5UTE7jeK7wkO1tax6
3FlJiAwlKSTBhvhDsm58QopzYVn63euby5RmD0DRz1QGPHJNjedFwB5aw3pxzj1r/Z2fUH4NQfuC
dj1ZCYVVw/FmnztonGh6Gf7sxhS6GK7xV8ooRiKkX/BQk/NeJZw9mjngHnX8lxKmcWaf9F44SB7Z
FqFlTadhW7nMf+vowsR9RDWTdV/BDK0PbMdAyEt6Ds38wzDiGyy4WGkSVsK6jwhAR4lx9MK44sBh
Fs3it0ZbReSDqIxnf+B0+TnFEu70JQrxVbcUm/B/yn0WZ5j4ZmhBgPOABw0jp+BYpU9A4QgKDEdr
m9W4zPsAFk7Dr7hOZ0SHo8tZsJJkVlBkRgfGKrtY+O2m8O1vvd3V/9W6ff7/IC1M33Iwpv7zJuvq
fU7+QrT4/U/83mM5v9GloYCSLOsFbhWamN97LELuQAvTQWG0Fg5tzv/0WNZvVEvo3IRnMer72X79
0WOJ3zxC8RB0CBevcIBp9j9Quv3a05vShI8U+MgJBNCAX3v6LEfbkkvq74EZ8ZXr5pjYx5ailEKO
+VnVP//pyvwvYrR/kIQtPxAgAII/4uKgsfwyRBjjbqzZxVDwo0rbYnYDMxd75qZpTYjjRTRReYXN
2ib5wTEcxHccj87aS10CihtUYUVUAGFS0MQUZtnMYNdNSsFqRjiI66u2Vp23bAFaeI/McQkmzYn8
HISX/ZtpyPJ7/lmOwuewTSlgi3D9oET/0praoxe4jH5NArVnMuWs2dpW0qk2QV/6x399zf7GFfnl
hzmoXnyYDmZgOgEd95/1Hh4VQ6LqmSwBlLZtRFbM3KTnUkifqJ2+W8PER/Remo/aQ5ZFcC8XpKvl
KQ6nuy5KcIc6nMcqdg5eVS5EthLzcdJN49YO+vvSx0Hld9OxttrmNI1muZV90n1XRZJT6YzEYqWR
izLt/7F3Zt1tI2e3/kXIQmEsXB7OFClSsyzdYFm2jBmFefr15yknX75ud9J9cq5z1yuObIoEgXrf
vfezic+IvHm27O6mxDyoQykxsig+hyzhURcaM8XPM048WlsI77GLTJRJuKhazpbMcDmNcBpcKfd1
QUOL4mOeow4MFy0whjunEI4QJggjuulbowYUT5aYaJXQgJ12ntYOTOi7wqhabHDnsFenqja/mVHT
nJKquFFT2+1TquCmqLvG8bBjOwVRUabHJQM70KiHbqofMXw+j9n4blnGu6ugdSAKL81KNAu1Z5he
t8gx+VuGkvdISNuDS1aa2yE1XjNHfY87Tp0TpngorfXM553FqzlBWVcFxbUW1g+cdMO92apvcsC+
3hPgIOsp4apR+HY7WuoOU9UnRsdH6nk9nrySpOXoEilxQQy2AYcQBtXsZigwNFk+h4UiQZjZzBDj
Nr3JCS/Tx/ScamtoeyMxs5Y5FaP2FZystY+HbgKhDKPPssZ0b3UUYiTg3arUIOY0ON4xlIN4sDLv
khfynFnU0ed2GANvtoc7k7Q36Qh8LWru1PNC6OEUEKfZFZOMP2vZ10cqB3qujWK5MRZIpx2bYXzk
TjGd3WHsdzSsUBeS896xdphQwt27apotDsKR2CVREV0dSKkbFrfhpkuCl7GuHzEwHDGq2WwF7fId
71G8d/u6xy1L5j3BZfIUNbFYZY18izIV8RA2HkmG53ve+OoOOp51ljZHiKJy7se8M/lC2PmOKRjD
SoDRjZnkR5cQVG/QspNgol0rMt8lgty5okAZhnemVsNYRQfPj25BLnZrUr4NGTRkFCCX4UbWpHNI
HeQ7bozF2udof00IWGxTg+KAgimWUBIGz2Au3vuyFDsra4wjWZQMjB7dFn5c2Wh/pDY3iRtT7ByW
wbbyo4YInSoPROFfoqKMN0qGD447xTts09bFx4PMeSGzHos4Z51suw3s7MDEiEiDQpWqg5jlF/Yg
0VcSL06xyZq5PriGmA4kRJznhp67e2pBzY0mV37mQQpKe6hJFjV2/ejV8R4lGN+Q4giVoCsRfGBj
MjzmJcltt1/Aj5s/qc7pRxlAWI0beH3QbMa9xLuEBcjJ9mk1Gs+g4VLqRxhWSMm6p35k8opws1iG
9zZavr+ndFhs7NT090ueINmxGulfZQovM5xrEa64XqnJqSfd+2mM9pH8jPPsVpFV67LH9l3hG9km
rSm+R1XNdGjptl4MbcQYWAKFjomrdPmUqroXsTOs7UZhD8NEQIBPHZWLQaag6+Je0tXN0EqLIYvD
BA5tCUMP1cvsZUDvd0h5IHITSGffP1XG6BFqLh5Sqw2Jx7npq0Pw9DxHFEhOkdfs4zoFX9jMz62B
SQWy8ynB9bKGtE7OAMwCQ2ZgrwQPh0OfWh5bFkzLkAJ+VGnyTrHHG8F1+9RKO8axNxBhCfw7u8/H
bRjZL047ljuqdSK2U3VzwlWR9WsRK6YMfQKEdoVjAnF2azXMwmbjPaVC4bQiQbEyiYzqU6wNVHTm
xu+GfrTCHUzbVzsw/ActC/y57bxr2yvWIP2ycRob7r3H2OCdCirmdknMkYC702J+aRIbfwCzVWpO
VErhvbDr7qrkdGv3RUhZiHYS5TH5lrrTCm06FFsI2sMZle4aOJG6jfjIxxrVubEt9e4ufU4el96a
NZ1EGq9jVm+zV4Fkrmxaz30GGVUQ7WWSzleNN/Ug78D7qykuTolrhHsfBwS3m4VBl2TVpgQCs+kg
Xp6CRjPtR6KIWRqWhyFCzYwteOLBHN32wETwRUr/PFRc9rQXNLsUmMTSgr42Q//TCFguDh6zNbBT
Z+u25dtccmmDqhssUA5jss2Bd14ohIrpa+QMTpNTupU5iktYsnyube7R3KZQZUaK0LJu/jrm8ntd
xwn57z4+YDjYmZ7Rnfqm87a9p/p9ZrlXau7elqzotiN+mk3ZlP7FKkZ/WwREeNgiuAk+zzlNj2IZ
jR1blOZgT5mxKxZWyQzOGizI0DC7Tvrgl4lJNKcJ0lsZhuq8eIl/KRtIJ1kVfPNKiyMWaNebPNmG
Y/OZtDEV88QwuNtZ4pI6ZBB6BFMeb2W50WvZrSkHc5v3oBXm5hameIHdcAHTmiXueqQyaOe5yefU
tx8s8raJxHrIjNuf+orQVjcO7rm1SG+noXHso/yLWWknpK5NjAyDD9VrxU4pdaVm1buxUvNaQ3vn
0ECpMMwPe4uzottGjR+B/R7QK2uegHMcups4xmVEhRMY+LGQHA09eqgy93OYZYfIZhKqxecpUhA6
mdrLpZgOgT/P+4F4wNFb8GeUVonxrXkcaNXyZ9vDo+eCC4g3eVYkl4AUroErDqalLryUbMNMf+44
yvSg0y2On/TZvaXOlO6ITURn1uh8OX86LB32RjVoKW4xtq8eitimXYj3hR4gmse0S3MG5bxyxksZ
T+EJn6u6n7SpkxDm8Ebi/Jj/dHxKbf7Mmp5lsu7eyAoF3bJLHzqwIUsYQnPR9lEcdsM51ZbSCW+p
q02mmN7NncgDjKd6BezAdX3FkWq8ddqgKoSuj1BBfxK4V2NtY7W1obWPIo/lMdbgHrerxPVqCHnv
lf0F6m559KA7rPt4fGizbroCeIQYPCfRNdVG2o6dmZLsWMBti9XAyW5rVXzBWrd5gXWCqo8t17Dr
H5kfH6YAVkJam9MmiCfn4mk776CNvYO2+Lra7Gtr2++iDcBC6XORNgWT2gy1Y9tG5ZHWBuUT93Cm
jcQy4RiBjwT+ubYZC204ljgF9nZUf8pGUXLW0qLCKQV74JATy5+Fu1zJZFjevktcs7p6ndFta3uJ
77jhv6QLraF8EfH1q+FOdiwWaRWGmJ2y2CmxRd+mIrF3KudpU7JRuM1EPG+K1k6OnUpn4g7DV+Wh
2XY+2Yic9tQ1Uwjgmckg12Cn8qZoMno1WPOdOO4jbOUcWSZaFchYN4obcWWxYgxZf6AGLTs1+zX8
jkBe+gRT7GCl+Wme7YpDXAo1ZJlwCM3kQg90e8m7oPLK89xM6mvBfu/s+ZQXqDBH8KHZUgBQGLBQ
GnZ+Z8sC541jPdLKZq9T/Iz7ZubkYqeh+IimzG1uqNoErcLdIL5StwwEvhuqj4J35M1qOK1IGFsv
fHeykxva7jXEhHBqhrjmluPOp7nuvGMJ+2Gf5Jl704ZgybHnkMCgUmEN8UntsJPwnPZLUB9J8wit
rnkHBpvM+0Cp+Nkqo+EUEEY+Kj7slBcNoajMclaT3dBz2A6hA94abZC8zZFuvUmYIu57MU/7OKjo
RNOnNDZ3Ng8Sc57erZb2T94dqiVVRSM2AO0PIK7LumqN8A6tPqcBtOvpFDMq46aq++bJFsX97NQA
aYeeChorUDgdKZSE6D44xoYBXtqMWgY1eNh/4wtKff4S2OlMWD31aronURc4wduXPx8J9XT5y0Do
WfAJKQyyPQe25e8HwmUcGe/8DtteXr1O+iCUErODETLZdBhTAVEaycbjObyOw+ov8lC/5koEhnuC
Bxzd0IWJY5i//7dt08fctvBvw6IS2Jya7J0nZnYvBHcgk1q19RhmMW2K7fj33/q/Mv9fyPzsSvS7
/O83UM/Fxy/dV//4kX/K/JZnE2CDC2mSbDbZH/xzBUXSUcv/7JMcX7r8yf/K/B4fNVo+KEl+RttB
/mcFpcOb2AL4My4DgKT/kczvm/qK+d3V7Arp+RLuDSuowP4JefxNnKWopUvAyNXpAXr87LwOzpMj
DKxeQKiUSqPnhP6EK7CAN8UXfzvqY1oUajU4dz8lVrozGqtNHK6mQmaJBU2Hsty7FdpLFIcvQyla
8An5rb6zr3p9MOyDJToktVVzqyEHkbqsaXEcY/jyenbFTQFvmc7bjacPmrlvTGsfuCPc+bTFbITk
kwwzHdoUsx/liCcMwMbVzp9G9n/cy4zi08CSu8Zw/V5Eg3ahk4ZWOlzdDt38OptIcNyIgO3MeUf1
JuGznx6hsYUAX1ShdcptxuUuSeFVtPlTk/HLzhHBq4jn4MHFrED1dlKdytL8AfwFY1uGVSsSy63D
+Rx/6w8cluM+BQzPLg2ZzZYTKboYbYQDLSUHFvb0izeKvTO4D6qAiE55y7qp1RWbo/uYVDFh0br0
p0MkOOwSN6S3pozdp9AqeRUzzwUz7a1bDJolQXoOjQs7bXMRP6zm5yTX4LBg712ncD2an6vwCPII
JylS4nXdHc1E2wv18tw0INBEcFzCWn1bluxkhDZwHr1yl3r5Puo1PIuQ29yxN7Fe0IOpB65tFin4
yfmrUuABTfb5nPPYLekVf2TC85712n+Omcgg+78RQ8gPjNFq1/3UCYjMS1zoiAehlhGiZvzSKg6U
hATGHZl2B5oMsoPhkEvIMr1UJBR1WlAnJCqFmqYHdMfVYiTnlPVDFGKAQiT1Nv0iH6LGPVoxQTi6
NMUWoyztU+ggPoJIr5WRConEhI6htGaSIJ5EQbvnsd6uHHO+jdhYFsHYHlh43NUpRpRR6y9jwxwZ
TfE1qcZD05c36VgcMuV/b7V2U2gVB/MGctTU3qCRXjl5W/ciRGJKZzjyDnPNqv+pB9Eg1p8q3oWN
Gppll8gKZrqWkHotJqlmkHt06uFmrLovtOCqrTCyq9IiFJdae6m90D1OflxsIprt13SSKOD4A8CO
MI535FB4+QZKXKE1rnnEgjiggK2ovdhMPSUSWg2jv+GD0yKUeiv/FunkpKe1s65QP9zUItajhbUo
i4BcobUlWnTzvEnsPXS4QgtyIcocPIiRBQz/ijnD3bI4GTtayEur6LsV20h72JlPrZb7TC38sQTt
NvA5Krze1QuEJrmOEoTCqNNfCy0etlpGLOgbWfVaWswcA42vJ+KAKLmN4SHvYNCkx1CLkmE0Hnot
UzZasMTvdoXIQemtFjMTLWuGQ0UgTEudgQVRZ9byp2zlwUQPrdFFTS2QtiLx7ua4GlfUX9bHgOaL
Ej2VUurl2qOwjlpqZaP0QccFkEUXscx2bvE2HDwtz3YdMLKUbt4ALiPtSuG05cZ0yGLzKzkQelWR
eSGEvSmt+2b+uf4pBGtJ2NLicKZlYmiW8SXW0nETW+KYYs0AARdvcV+KlzhqjyVAnhZSI4ULw+MM
Q3+VDA7JSy1OwxJ0dmGtO1m1dC21iG2jZieDzdpWC9wKWNCDydaIpRe/D4dWvsxce72WxglefAmZ
ch0tmntJ/JaEBo50dPZeC+tRi8SeaLG90LJ7aKKz04FHIIJE5gr8mEWJt/cwuml6iZoa6Z4tx1oG
VO6YWtjvUPiFlvqNvjgYBWuyRNsAZi9puGQNGgW0SSDqxmfk9QenwbVFdQMyp9dgKSjGL2487nOo
Z/uESQxrKj4Z5sz3NhDkrni0mNqkMOBWKGO+ghTO21l/wM6277WtwaqYS2e+ENuR2FOdlKfeYI3a
9tQzYKvPH/KpiA4uKakwY5KEFfJzjUSv10w+K8cwIIv8MZqIWDkM64x2rMvDIb0Uqpz2DR2qmshG
VBdv38bKQfYlfrTt8vGOmrJxzbqPG4OvXrzRJbZEB/qqt8Qntj8MZEynpAHAktW8EAJPOifWT9F3
GLRvo69wcRkF/u1YTPfMNG3WjuvRtmCCEFhOTjSvtvugdt8tjOiXRqfSaKSoVguH6i12Zpq+dHDN
Cgq2H0bZbHNokBt3YEdSYq1HzK/7HZbwj0zZKBaj1hCmed2b5isRt+xm0ek4T+fkSp2Yg3jNxnf2
nlpR3alKh+9m55P+q/S2I2RnE7bD7VITUxdv2M6bwyz9rw4mcTptm9txUvUGvo15zTzqtEJ3DPcU
G9s8yW24ezraxxOM22wh3TXUW9wxMAtGL3wrdBqwa0OWWk790GdZA9OO68opqLkAv3Lx8yk7hov4
sBefUE/mfqv1y5978RV19g3bD4Vg3IKbyR+PQZnFO2FzuddNTamHkY63kATo1CYkzrKQjTDVItdI
NOfYC9m5CFpuloWQottwc0o1dct3XWfX9zyxMvzT3Ladc4u+d1vF1JNXOj5ZTzyMiwk4PduQM4jS
04BcjC0xVsdqxAjfTz7t32ocGTyHTyiO9S29JfjLMyveIWevMcjcRh0NM74pijWBf0YYkHOduS0k
XXtOaX0vqpxWwBDMjdm0T63M9sai8BR2ie6Eaz/qROKwz9/8rjlN7vTa1dltSqJ0LNyDZF4mLxR+
WcibdtzxVnzh9drUYBnM/nhrdyHGiTFzeXIV+qiVN6ehiTX/1e+3Y1p8I8NBQbbDnM7cf6xrZ9lM
ejUTlT8yyekGzqt1HOuC8EhNfWHEvWlduhRjlAn0C3DgU4NZR9svJgjblAXHm4b9T28X5rmLhkON
3XBYOlpGvfaUdOMTW9TyBUTam693SbSxqn3WuxVyhPWAt3Tath437MoeNeqwb4MX/EqfvTTEhlWq
fMwVkONmDNNjv5i0IxvwIG290mL9Hu/zUZ2CEDibmVv2Fn8Wxxa+cDxhrKubW6+24PmkKHptGta/
1G7SsaaXaItep1F4Mhwh23zLfHEBiOmeQ1XHj6New8GPhcS5pFu8VR9R5x6DQTw7OezHQC/wvIhu
qSEfwutA+8uiV30pdRiHOW8+dIKHN56nG6y1mw7cz0ZU7nux9LTzUGG6cRfr06orXD39o1269daO
OA81YfSFGPFjpCZaCVsuOzMbtjEr/lU0xHSSDI2Df5QFZWoUIetmAOZ9bcxoiYVG1Brf6cH9Hpg4
+35+w224JYE9XETPw9MU8kCa3dliprwOsXeGU/6iP8mcsqMNucpHRmKeS0H1xDp0z0d7hGwHkdEv
n7ExWmu7cjgMqgLhrK7HYygaNsBOigzKElbxeax/+jWsrPS2lWFOB8txP5taR5+oKuJbUCY7JKHv
Kctd0tdYSkPgi5Xe/CpguXjTfEjQei9suByaf450/51+/2L6dXUHyL+fff/PB0+X5Xf+i58/8U/3
BfK8j40cr4RFtuyfk6/9N5PlGvAEmOqYKHSTwv9MvpgvcF4ISgUov3B+VycidNMIfxtuDYlvwvyP
6kQ8848uAhPWO/++tC22Kr9S18dQSmX4HV+JDu9c5qmHv0frimNUdc6dXNJgl7BZ3JOVZB3pN9PR
7zgNDAoRa1XYqXiaOVEgSHC8rcuoO9hi6fd9xAgm0pZaOOn0yO0dZ8Oh/YhtTIRKx1P0cX8nU1XC
usYcKYmxbAkZ1/uRU/kKzmi94RsH6wFjLXQ0uKo5PFcfxWSkdoPXtZ4DtpkOGWlSkt4l7KdjuvCj
1PN+J1nJclJE6EVtcmyrSu5ggBHgbNime8p6EKD4936Ejcyv7GJj+G0DiRK7qhOO6cZQ98Uijmib
I2I+fYv5wkiXZJjoE1iy8JS7W2RXcMmwZijMNXTU0nmtWyKYRtGcGPt2NgCSoXIfIAhQqs1buO5d
cSe0NXuKrE1aa8HJaYe9QTkz22pu1NLMn+JKmsdJwt+2q505xQzQ0zPpNCzJhuYccJPSXWfRZlDm
e8cjFSZFVEFN7B95UhDtFXW0jahl5Ngh1wDG4zuzRQ1yQ9LfCCr3oyjVLp6WeSsr8rEUE7m3Cp/K
S8Z0QXkXc05nxt9nx3tv0uB2gLcg1/HsNhOJw644EXZftnOWPLl2BTrQ4Znc9Vm+aafisV/abBMO
84mjFoApUxDPLpDnsHyXwNsrqW/z9ZUiF4bZzh6mzWhMrE6N5TiGDXVOJusAIgnf2zJicewan+Mw
f9q41wFkm7Q5W1w3/nAXVx0cUTNw99SJp2haVrePc/PVmqzsxm2KHxgF1SGcSIwXDNJ4ktMnEHjn
xoi+xW7yw8K15lrll87rLomTHPAT3rBZhSFHODx3TXYfyaUZ5rt+rFuQIGChzCam+5H/B5Q/Pk2D
gD3VzshK9ovpN8ZWlv4NDWcEqyi+qvcEDsMzs2b3mbjz8NA3Sl4qpXHytiCMlKSXtBjS50LMxj4j
+ghULjDuys7jExzb9og5F5kmP5k0hR7iFvc4Hb7so5zkJrLjd5BWkJkG2R4HjjOA2y9NJS+DrIvN
pLyvuQWVw0hzfz95XR6QsGNLgICDuWcFrujiZ9El6/k6VPZZ9GBNsD6uegRdj5xLLa6xB1wUGpQF
wcD8yOsyPqC5+d84Q8izNaBLkCDM79CAeJWLo+kNmeljxEiT5EbpJGfDh/sSuMbXDJbBoeipIebA
lEKZNOt9Yol6U0GTbkZGNNaC9Voa07iKUhteQZr96KwhPlXusmUpuBxA5D6hE7Z7IAg8nMV0rRUb
9dQi4zk75Vua1s3eCY2thUfVmQ8m8ReMOnheFpMZxZPTpWlbCDV2nRzrn5EV2/s2GTUpFqfr2odO
R1tog40v+FFsTGeBsaeE+3bs4ys1jfetz8tUdmesqp9xGc6xO47w1h2Hd7WKJLEaq/TZFZG0UTpy
owQu8FGncBrO/aYO5vA1G0nJE9bBmgm+o2TRI3O2iKYO9YRDfwFJIS+BDvzMBj5Xnjj9muBNz/2C
Hx2K5kdqR92G6Gi5G3R8qE3tLyExmXWRD4pjKCEjeJbG3hEIG7EZ3wWi2jQkkmQzmhsfkAi9abem
ZFHR6/gSYhVBJsfPDlUP6mrUhs1wEK+JiYVzxMu5JJA+maLyvefIBxMAAna5+jH0MqgAIcLXKPAY
gRNNd+2UmZC68dYQxPuMJWce222n4xDRuTpWI55QHfPRYI51jFfBrLDnExF8qxM/3ca2BR40W77L
ZXy2ZvhwP1vtWuHTJRE0/kHGaanVXqYPco4BPKub2rDvHUzfK+UEmHUAGe9m7aFoa2HtQsUuqZjT
h0zbLRDBFBOqmd2X2oxRV+6T7JwTmwg+pSS8Iac0c7K/jnIf27SKOglXH46OSVs7ClmekprRRvt1
wZd2rwY5E/hh1fipGtDstK1y6vfLDxFKDtvmkNH0qB0kjfaSzCOmBEUBYrvusD4xIIJbX/nafAJx
g0soKL+x1PRePSPp2MBhUkkaBMlJLeVB4GAxc773nKCfSm1u8bXNJdaGl2rmzDdZdEFbCxIQRgxv
k7v2UYN9Dp22ycxQSkDZ1AhJ0R3t2OlNU9hkmysL/9Z4F7sEpWY5zrS4j/6h7XmL+egJ1sxZu3O0
HUeXNjUFdw45EECgUZYwdf1YYMiDDMxjrdCenkhMN9lIJwSNoOnBsTD8tNr6E3GAP7Zs9tdjxupc
+4IyLpAD7AmwRA0tqz+vwiRrbq3Rbw9eYo5r4dXFw5R5XwKbYJJLqyNX2gDaupuerb7bhhby/D+u
EBz5fRbMF0JOL6DQH3hx+Q5/+wOsl3gT98ZlWopV3E3JYaES/pi2VbDCG/7aZkh1jYABnLqG/4WX
MnBzxi0ltG9KB23IHiLzOuHXIOAxHSocK0OYszI1YDJ42n9FRqpYE3gFqha7xo2pqHnI/bHZ2KDu
cOItD2PQDCRnye3mfl+sQG13K1+7vgT2r1j7wEwZddgVOdfnzvgxt1xkHc9eUA48tUm3QOdRyBEO
9cZxmZyJO3CSALnx3kvPeJhF0l8xD25i+Bh868SaSot0TdFjRf5tXHdN8Z76lTY5wFrTPrYi5Hsg
zKnfJ9AotvWY3UMho8G0iKJPoP7nRVdwptF6iSW3+NB4IVjmrYAhRFdfO+iU9tLRtfSCM54rGa4c
7RsDzqMM252jDXhRO07n0UI1Icpm30g6v3ZhVdY3Kb7N1YIBaKX6djiE3ZBslhhFWWqDH7YyplYz
D7cz3fJctOHXAo1j39bElhdtCwTlN9wRGTE29hjEwD94EI2Mx9FUFWfPCfttbltfcqBZLKryp47Z
+FZoD+KcqTdGwGUfaW+iUWf0c6T8hZXpviegjqjNxMuYaldjp/2N3M6Ypcgen/w8Y4yzuo8pgHuy
+u8s9f/iZQ+kz8CBkvfv56nHr833z+j36NZ//tjfh6rgb9Li7hy4Fho0k5KFPf7veqL8G65oaKMI
jf/guv7vVCX+xpCF3x3YdGBKy+SH/qEn2vJv0nMYw7QBPRBUOf4nlnbxS/eXxTIQ1qjtS59Fq2tL
JrvfuqWVV/rENyMOq5kHfJ3VQ5bYzEzO8JC4fslp36xBhEcP05C8GdJ7qsr+Lyzbwvp1svv5IpgP
0TOltIT4RaFv3MFQfsgag0q4r1UOPghxxqT9NOKkFRkUKCclC3HvS17ZX9PZemQIes2SeaSeio0g
0XnaUIb7UeW3Xe69wmCm5DblJAzSzB/dpynBwhAMDpFNvHqlJG8FiHbuoq94NFi22NND4/AfrZHf
yR7MCNCYJyxjsGjEV9vKz6wcC+x34rPr5dXh1LxaMsndvUdDrfISp3L/AGmAk1qui3CruyZISKBl
mKK89rGN+u+piYMxavaSwsSVXzhYWDBEh1ZzClOMOG1Y70Rov6gou4eKjz4zBN8wHp6zNNrCyBnW
WVS+UZtRr6euOgtvOPgITTij+mblLBWcM2tCsuzf6hZ5aBDNusVOsk/L4bZdrCN1vYgmXbR2xwhw
x/gAbf37QM01gI704mMyhQBJQTvPEsCBb25snDAHvg9DRScd/KApzVygDeMD8TcuETO94OUkHN1U
z7WmrvKIYoVlw/EI8uwSAidyPVni6qoEEiKc64GSuB4LV0ycYd2kw6tjlneJA9fKyP17F9NvDu9/
ZXYONUXea09TxGJ6bw3+NcHdcDUBev/NN/VfpCv+xaUPdctE7CfPAaHh577hN0p6C/OJHF1bA37K
wi1c32bFW7biyPBDOPIxDc27rm87At/uHjU35hUi/f75i7A1ifO3cj7YUWHBOWdLgprEluT33z+P
yTZKMwgWVricQft4h0WH9XJNjSiA+hYp4HaW8/iYww7BrIqKdVe9VCHncSNAcSsruakC49LWZL07
/pW1P5GN8k2IYYV8gvf/1I31AYnO39Vm8OjW4jlKefbUdkMAJGvuF7vdBu3UcvDPKC6Ksqc88ugc
oO3vz39Z8cfvud4s8St7FlsmVka//2WbhZqweBn7lZhSvK7qFh7gchP4rA5c/8xhjTKJtuBIMwSr
mgaGaIq+1YL5bqbFZzBnTurh8BdlsRrF/YdPgHUSt2CqDxmPfkG/VqPCNO/PDDohqRpb9Ze6ZX/E
R+Wu06Z4WcAFZPpo6ns3Qza/exLwoPGUFh21h4o9PvOU3PtV8F6Z6p0vCovQ9tleynfE0Jt6wPI6
9aj33bgXFIevqA1AxMDGuwpn9dgJqgwK8SNkMuHmcuq7dN2V9YfsnbuAmwfDP/nCJtg2DvB+qdCi
QWRFxE5avF3rqc1+zDYJIZbZZ9c0MAqG8TdNBrCBF1OjHrHWwC9hLYcKuN3u/+MDtQMuXp5GfLBS
f+C/+QpxWxwzY+a966OQ8nKb3yzm/MpioJ7WQf+RSvtgLek7UX9eBH1IayrdNniWT430PrhR3vYZ
B9Y/f1X+H59pUjg2XyZyZHRE/mqR6YF9WhDVuMziCrZCcnY4pPmyuItmb28Py10ZuCZ4pXFcqUB9
G5yXGGA2Po36YBoSaqW4djHd5I1KAe4ZZ9X0V7CO+zKqCKtDHqj8cJst6be66n+wGDumGVGcSDYY
bZgOnch67BrObTQp3aeps8/c+axmmuWyR2cZzqEbfLZWfI5Cwi452LwVN4hh7Yr4MibObeEEj9Kf
7hM1PhT9CFKa7EowBfuuX77Fg3UqR8CLxKm2UWh+b8SMgyJbJy4iuiiX+6COj8aMoEeIkvHjATb1
3ZTV244VlMinlYXg4BUL/8OEUBzwqPmLd/+PXydiXrZPMMvDvvuTtPybSyLIyzEaCgCNZQw4UkX5
e+uWd9I1r1hCHkeKhf7iFvqrvY/bCTO3LQnl8V/C/+UEk6kxdJeRT3tpQSNMJAGQnrPLz48372xE
s+LKNXpyKIn6i9/1X9w6bAu2vu9wR+PWqv/8N79rSoOVOU0WT7fCzs5gbiFhd9yP//wdFb9avvTv
BYiMQ5ou56Z75Pf/TB2ZjD4Rt83Kl1sJHHPjOb1DI6Xwn3liDFsowuQbLJUcqsxauMQxx/7Fa9Dv
4i/PKfb7rq+p+BxK3V+OaFgSpGFZE8BZQTXHMM/ZGaPpdZqSq/5801Tciz48m3BjIyt56FqHwisH
EevPX4fD8ft3r4MEpunrmZYnCYY6TfT57Vve+WLOPdjv8F8UFzNuZVYWTIh2Dl6pa4b+6KEZr9JC
vttVQLpeLzKWJYYgqMQbd9RhLyLRA/PzTlHe3PRNEe6koK9wxhYH7DUioTbQXgzMzOfvZ5k0ios3
sf22hPPUq3zjZlOzMrLg0U/ae7MCKhdZR4vzAzFklo4eXPdVGRg/RtwOrvLfRGiawN/iCdmVGVVV
3YVS0oPhjy9eOQF/Q3v5i++EEH/AXgtiloGJ+VRI3IDMGb9/o8TYxhj+uAuN1CRJzmGIkGi+Cs9c
XmM8d+J9I7mvUSDklPNTaHa7FGollIqM8FTYfKXH6bsqqm7TT9Z1yuV9Wkw3cUJaq7Kf0wEG/1y5
/to1yp2J+fGozGejV7vEoj5siQhHpOIdana/83sZbdiM67IbIl30q+hoRRuDS+26ryNlcU4b33d9
9L2aQygeCi4jz9RmFy/tzEmGzSK2nPlFOm4Aj9mK41NG9UG8pgmF4ymhARxFbV9sRJx8sGSsiDw6
D74J0b9Ls2YdKNPYkq6B9U19GkVoisB8vcTvVjBCE+pD6Z4QaP2NsrLhFcRb+Q6Px74aE4aUqjKt
Z/o9nxXWODtmn85bB3mQPIX/6oSLdZJO9q5oJ1pN5px+GQaPnapNOdtgUTA3OumxGsy7iiTG2WXB
FAdA4f1peQ9TsfLnsNkT8SJ6ySXgJZ4Nh2HBcWW1N9biPyzgHzBC3pXlE6UZ91l5y1HlOhnq4DlD
zhLZJhEDNdVvQMqYRv0exByTF+KZ4UhCrUth24GxI+tbvbPAeelpadwAUjMeLK+tttB6O8gS/fKa
mxlytmaUmLNcZQR5N8VM9CCYwwHeLreeDtPaMR+dAzHMLbkvSjKD6TXJJmBNpnqIhXlVutmv7Ljw
bVi2k+Nrvdia10kVanIO4w4R4F0xCEKN1AUIAxwfvp98Nt9sf9qOk0t/kZ1dPMarQcQfAvcAXZN0
jk60ILR99Fqw9VlRe8Vq2ffK/8vemSy3jmRJ9Ff6B1CGedhyJiVS87iBSU8SxsAUCASAr++DV1Vm
2Zndndb7XlWVWT2JAkkg7nX341sabq9L3/r0PCtaxcr9mk11HrOxuiFktXR1XZWsNSnDuQWPso5V
CDVHNeupxLRVz5w79KTukW8eHeG9mHCYXcCJ4APVe53mv2grZlyco+uiNU7x6FyihnSmUX87qaA0
oogesWa8mn1mkSOjErEtiYcEc/WShPodX+gMPUui4YPOHUt3I1L8RV5PXIazOQvf+MyGeWOh4vB6
aEHLcHX4MyfetaNHTiZAmsMTETpeqsAnX9BUz+IzjKmXKKduk/theZ1bgl2e5VbQauJ4F6VmcQod
U+yDCDc73PZhB95XfMJUrvjca3mMtZ7oq/KzPaf/cp+qYLrY2ow2mmNjWXEdvXxOt5zL+3uImnqT
DgqDHR3lWAEwdfU4RNe2Il7SAaPF3zMlBwwOH9nkFQfazLuvJgr1TE+ZeJ3rzHrihJCsw7YY7l3L
oApcZjC0IUNu/anDxRXrYsPoaG2EWX02GRpNYtDIx4koNLYeRE4CLqTew1jYJzgp9ruaRcPJLGrp
eo3jZJUOgGnWTibMccU1AmbJ7HFtB2m0GoZI/QpKdR4y7b8MeqapkicKwoTVD95RZvF07HoSE0Ut
JQGb1Dz4VZq81nPZwWAZHthB9OPGrKyKpT2dqpUZQ3jv0ap6nhX7DGK2484atcYFZ1IG07m3ypcm
zCj5qNX8MSQ9/6jpboQiGjtkQQ9wn4DICinSANdsDPuMDT0trHazNXkBW8DCkBR7dUOpBCFyKlCY
x/xyWaz25gOTld5TU5Fve4LjGjcx2/nqykLYVrbYycwieVLgMDQLDI8FLq/o0fXkCxt88mDUdq0a
Lzn7sfsi8Irmwr94clgwZCEXlF/S1TwGI6oMh6x8x+1KojvAIVM6r6jqaIpBc5tm2USMkO4WrDnE
eoQTQHNzsK6m6lftx++xZbznKT8MX+OGFQEk7YHgmmqWsJOX7lXpqJ3ZXfKwfRKJugkMBvBJuZ+u
QSuA7B5sWELbufReuij66uJeAqZzrwFY7qCcrj0soqvetuUmTaJbko04vYz8BxPUxpg1QUtJ4Ykt
vluXa42KeC17+RQGNZmo3mpu9FDcV66HN9QPaXmZou8qyc9zhpVwGl5HDcRU4qDXLV5ZgPLch9qG
vuLMuMNRtKhmApdMzYWZq+4adeqnS9lYu2b07RX6JXeILxr4y+OlItUZsAC7XIBybLZ8Cu5w7dyp
DiZPVeFv7kg5drGNC4jBJCI/ZGT1z1x0t7Tv8Y/HbD95mMHnYI+qzbRhvA6M8pWst10tnpU1A7LU
bcIzxAYnp5IVkaorr6OucVCm3IsR1Q6a+RV3VIPraZ5NHXZb9ivpLlUIAtKrBdbV+cwGnDtC9qOc
2xa+UWPllCnUHewvm65Uy33SGH/CtL4r2uGNgYS08pSRaqyH7zQ1LOCz+ZlG5QahkBlQmPaFD/+b
E6lHYdXdYfCpsERtSefk1I3eCZcnLlWTttnWoh7af00rwOFe0Gx65HRCofNX6lpfWchCyW3Vi90n
T3XOLOOKCWcEVloXEkE5lc+NId9Zk55Vad9Ho3cYBDNcACMvm/GuEQ926bMEGfLDGv/TnVjWF/5w
phBlM+B0zQbxHg75Z2r2r0MWPmBqvEprGiHr4gJ99bpnbbsSeC1qxtskE4+pFz1HVn5b9jjhXCQn
25oeGBz5XqSowhPyhT/CvFbNFxmKI864j9pyfVZ7VPVYetcqNgMQg0jeIaPxDVF4CNG7NSNa9w6C
wl3OUg81ADMseepkVxGnCeKoRqEe80beUen8Emguy8JO58NLqMHSzI0uZGxGTfZCfn/IE3jcQTh/
hKV+dIJmxw71h2PLpYgJ2U2UWuOddA+5w1Scec+tA8Ku852DqpB/Uyv/omNKbJ082dXshpjr6Ut2
QUi1vvtd1uln7+tPa4guBRtqMvB8MkIIhBWn/VGqU11Q+SfD4bYo5m9U63ZDxo8WzyI+DG5rAreN
LsYwfheA4DQHK7cC4TfKa1hwz507vBeUGmAjhOQ7TOZrbUQXPuKPrc9iKJ5oCjZjviszq0yvSr6p
aMVxF/fEWAr/kV4kyHEDzp45eYXu99OjhKcmQwJ1Gusi4tHSiObeSn2SDD6eIR0uOeTF8r0Myr6+
x2z9XeUT+2QBPcTRYXPVKbTycgqx0A+Eq+3yWcjAXvFEAAClMSZ3nCWIeuII4DlrrKsCS+OcWdWJ
KpthL2qj2poOPrpkxhTiaMw3zJE8xIhrKLNmZdKKU+pqMn2jc4vDMKRoWG38FGOnL7rTXEcpHExH
rTsvdWF8dAf8eewapupsquk7DJ0rC+ssx7SbuvMgh2B2wSWd2tS6e6StRWcEhwbWxTpxrAcpx58w
R7XDXng0uII2f3rax2fP7rMbV9j+2mbCXgMs0HBgXLCBs/mC7wA8M5DfjdEVH0NcXGqJWumXcMSF
YwO7196nM4j72ubcotrwCYJkt1UTfVKNr75aV3FNTYUzIKgeeupY1mbKspXGCoLIef9FMlWvfIMj
gyM5keaK+4inG84CGKE5zNc4csogALPlPOI0y45Ub4uXnkX1UVkaMd3qo02Z5eZLGw73k4thvx/w
6ndAvc1BXNqOTVnC+W9Vt0znZq2fiFzMF9sDJNbSjQHRC3O0D+eD50qQclxVZVCSL0jUymijclf5
Fp+R2P6iI6rb+1zPK2dobe4uzrQ2JdWrhumJa/zcmFOBHnJIS0uqxUQN2Hmd6rl/AePC+p1cNT+J
4KPX0YiDplghCqI2di032bLxnaOV5fFzXQzlMemzEKiItlatLBhU0tFAidWqAlHXeM7JmZldVyqc
upWgUNhYx01E/AafySrwA/LuE3+Uk1nJjjfwtQt6aB1SgeX2PnzfWSmn5X3Bpv2h0Ucu0BHV2uw5
6IGexRRsGwczJKo7Sb4CVlQ8UiIO/CMFwMfGbWEQOaBmZ+sunIgGFF78UsZsJsCLH8PwrkiW3il7
vkZF6NalaLDbdpwaUCfxluT5sC0yRofRNDkip9Qs4eFddY4JBM2HRMPDCZZrnLwFU623BstkvtvZ
R1WnP7EQ/c0cE0dhuf8z5t5XLuwb/D10POt5r/Twq1kwk3izCQRgxG8iTvatJ5Nt6qVvukYw8qTJ
bYquGc9HWqg9KjedlhhValpUsJBchyy4TsMIS90MxVLY7S5IEgGvLGneUFywuUf59ywUZ5GogzwY
MFYM3KNPjebvUJ1sj7PlQVfPPdZSeX5KIEcdU6Mb99XUm29DzpsRLRgAyjJmTG32eIvSNh5mke4Z
7HHMZB5yuMlygWphf+phx8Fkx8pMl0XPP+vdLyi8EHOALexzyeOvKprrUJjnsA+6m8Z29cEw3dNQ
JvdSJN/L4G6RWF6PNfo1pOw3c8DAX09JsMlVYL3ABmoXPQc4ijUfKwbkXTD6NPBhBLppIk6GFiPI
HlQpgX7boBvMaDgkIPtzjLAGa2VxK4t6TWZh7j2mGIn7sA5Yc0f1Ug4BvacBjnEN1wIixI8zMr+P
FR+tpPhAul+AMbRV8LV9h+nUr13LfjQqx9oHU8smaZ6I0I5vfO55XIXeax1IKos4ou2kn7LLbcE8
lVn5MS/+MjIE+0C9p0ZELkX7P/SiRHSyAnoa/bbeNd4EISSTexSFZUUqj/1kgCOpcw+gno9fhbKH
1g1JO6QL+LGjuq12gnU8tjUZyQnCiu3ARtb0YOT0e22UO6XXy7plzZe+3+EgK7bGaLPZiQnjUwxf
rKmw6Z8yd47vwkbrUwWU+Yrw93gb2aCXTeX1J1Ork7DChRxsnGvbc8+TiFp4RAFcVN/5jqzW2Qo5
yA0FFRvCIeQ7MSo0YJorM3gqAs9fgWOHSjTxmZ079s1YxXXIb4vq8TgLjlqUl+/cCaUzENa4Tovg
sQr7iHQPh4ZejCRYjGJdZkwAoXsCzeGtYiMKDn1vTWcn7eCRzr28iRsKXEIjsRaKSjU85YG0Hsyu
TrZzHqotGFLYoTGxHmAM27ZJx9tJAGAArehREdMHWyxu8TFzB+pzi8jcRoufMeyY7TPDGU6V6PON
TQ6cw3g0EFtMujs7V+qRmi+5w2h0CFWFklj0G9YPLo3j+TlQ5rXZtAIiLHYioZ5LZNV1pd6p9DDh
2fZiGzgq2ywD56luveHk+ZCDGx/bLKLnp2VzV8XjYTx3WXYTNqey7stDkdBKT0Y2ovWE6KUFRF/W
9sQpmrkjxjuyrRazZ17G8cWnC2AQAijypJptYuIMM6bcZZ5SGC3LXm56uoH6eOoPlD24HH8nmPcR
99umg4M8xGreVVRmXwDifLajPRBw4Kw3ElOhh0nx+xxovXWVPYFNTpcFo14HzsjJICTLIQNrpzUm
SjWBpxOvyqvkJmZOO07sxzCqps52DhGaqyhqPrScXSwkNI2kifGSV+N31/BEH8nXbZqSWFeKmy7l
ZW7Qs6kZov7StfyfVCb+biDdgffMHA48BX7ZNYV/Zt6AZRT+OfJUvbXLNPg11XZzMZRVHvw06o5y
UtWx6qOCmCutJ5Wd31atdd/m4XSNYJRy8rWO0QzqA6+Sezc2Vg9kwZD7gJ+4kap9iw032JtlwqzS
62ZjmmN5ris+gVAvpo3RwNY3yh+q166Lxp9XdrCEKNK/3fj/Zf2MLYMgT0jj7uKa+DNkXbkS5LLH
E9uv519GEmx1FQ2b2i25xcXh4/++7P6zsoE9xA7chWhosfr3/qxjwVefiTLTPp3NyY4C3oumVjO3
zFutr0Yhj2Mz3v8ucv39a/8/O/F32QmUhT+8QZuP/uM//gm9vHwICp7XQEA+quzjjw0B3u9/86/4
hPcPzKLk0mED8IxyLeSgf5EDnAVDCQHRxND6uyD3j04fD1EH/0EAv5//4EPwb6dP9A/yDvwDl59p
W2Hg/V+cPvZfPro+hRQeAzKuJsfhBPhfBYHJTDvOctpepa14crhdr0I1YOrtw8do4PGbdLTqSpfM
pOm/DgUP/DyP76R2Fh8cCws7ocrZDO/5K6+It5Ftp0Nw7n5Xq79y/vyZYvJudo6oSTj7pZINsKs+
+/zDJb/9p+L0x4Jm77/7MxAYLZfdE7rfn7+BtTGKQFTC5qxCn0zQ9q91FPAYT41xpYTeFh5HBE4a
xXZIHbyVjjqzFEnWaUvPuih+nKzcpPMlU2xmDNqrGNcQ1NOG/xZQeB/p9MT3vthI272DZQhgLnxr
l2OityDGsyC9qmgFW4ex/GEK+jIaR18pgurYANrXelwaen1W8zHIJa/6cRb+PA9TudKR92gV/Jd4
QjpJAmtLOYG5kzS52LTCbEUW74cOo49ZFsnGks6DAUgfvHLOLjixNr4IqK+q3Lu/uZ5/FvYscKts
UwnuYM34K5tT1Y0bIvXgL6fdYdWMdC3mDxbnSW30S1x7QXDxqgdd3RIFPVUBTJrAxpvNyb9cjEpz
ciVL684f1EYstWUV7Q/GR2uz5sRd5EhquOaXXtjHHghbmMWbPE/ewMQt2bw1/u+nSLgHXQCd6oZj
PBBX52H2aFA5WSVOglwxbAO7MzcNS5Uyqx68MP4A1Harq+QLFzHds+4+1capBlLh5PS74TKajfxv
hMfl2/FH/ZPL5PGpC4IAmKlrLwmoP+qOs7YjJ0HSXkk/a9YxMP9+1OeRlz501U0dj9f/+/tiQYn5
y68MPdd1cFWEJI+cv0iutT+1ZRPg8pfhzohbjDqohybDzCRuKvKfdFIAlyT8wZ4qM3i0o+hR2DZY
E9/dqL3MlntWVpKA03LeWsNFY+Pz5Y3eHuOauUntIsJ4Iz57PoOM31zisYpaIMkiuDVBjzLx4jKS
Wo6nukxKOpU4xaiWHiTarl5lyOnOLvjaeQEH5pigx6NdsNzze5SjOmkdTAnYcbNU7SAWlSeVty21
Ihz+oHPwqiZ+xSmLzewWct/1BHNhW5PNWNXFmDH/5OCpK0PvHeg8TjbuIazi33N5Hd0MIQ+zzD0n
2WpJgrNklg5AsmHYVC6twn2OvjR67NhaL3isLSADLj6Q9SyGDFdhmQLwoCqiDDj9iYCiomKYo3VW
zcTK7OqXHTTdVaFKkmYGYAONPXxj2M1nGbeLPjHmNxiBF6DWUgrXJiROepwNDniU1Fn3tnvIUpps
Oy4tKvX0i8JbwaeSxZJPDxR8guwLVtCZCAuSHpEpmcC3NtEaExwoD7631J0mDRFQxGIVFIxv8OaE
HOHk5bF/0bZ/b9LacpP3wR3brCdfVc/5QE1kE/rfLnw94GoYcaTm5aFcwsyID3NCSLuuA+gQtn2o
Q/omoHKgmFocPafpXYX1S5HQdmpKwhJO99i1Pauhuv2KSvkKMyRFFfSuQ9r8WCKy5KMq9Suj32ZV
OsGKLWi5NUvyz3bsvfozLWKqYYOxNEGszBC+ohclH4S3UdfCnKDCkGVoR5RAcN05zoP5eqIhZWNb
c3nsl5W7rf33Mp4TSikKE+y/ugxyrDdR396buWDq6ylnkMi8kM7ph6inFx01ECb4Vrieyw3JVHud
oLdmSsq9drwrkTdXoqzE3pkG3K504tHjduOX4WOI0rAm5vU2BTAaita7T5V5PxWi2/eBPkNuiTeu
i3KtO//aNamikWP63uKnXemSVE1h1MNhauo3bWnjyh5Fh6le+3djRO+5SPIvHPTk2RW5Jl967BS8
8g4b1LAtwyoBsxo8J1Spkkobua1W3mms5WcnyOUGGY632uSSGxaVJY7XwELlXG9RXLGpFvBjDhgw
HEW0IfJPTky73RXcAePCdOeyl4obRijoPRdP22othAaxVxf5U20o+EHEmlczzIZNiiB4EvTj/eKy
cHY3BcyP+qqrGr4jdHNBRSX5QqqIDwEICNYqk1y3NX9nkqQTILuWjuci/GV12DntoMADWzb9sy1k
vnGnzDzUc9dczDZyD+CYLwrpdnSxR6n2zODN7WkmDNBmBTvHou1PYN2wmRiEM0TnPCtpoucVLulz
Ge9Ga/zpYuuVSg66R/D+79VITsdWU7wqGALgnX4m2ow31BftzLY5Sq8tDwpSIJ0G4XlJjx3dHJiM
ueSZhOc91KXDdJPER5/gG3kVWW1bCnGGuKbSpChbJhvUfKpBFiPBc9iN1jY1eKWWez9poDpZAGvD
1Q2KCCbYjU+DKe9ZUiz5AuMtMcUAc9IemMN468HSMMzX+X2LD5cPYV7vOYgYG/x5tzImL2MaxvIw
RPEh7ULC2pafdT0hyMxYz9hJnidqQLZCGPKgJWK+axU9lTdw2Ma8sbk5ldWaNRhDPMZZ0fo0icCv
nAwr3tdk8AhSArGwM14ykBZrLzG2rFNAvNS7SG9TKLyfYU0hGVP9ODK4Qt90ztIydxPbTgowD7Cg
1zMtb01L+zAEGI1Ku8AwkqQlHybAhTjTT0go8SpM2NTa3hA+StfNLq3t1dCUCc5M9H/ykojwh3gU
zZpX5CcZxSABN1slpHH0XX7aVFnubgJyDDuF2wis8GprGM31mON0i0jy860wwBVQfLqloeSNTnB2
AEscJPb5QQ6q36aEJXPMEg9kj0mu0oJx5C+6QKZYlEBpJgtqNwv3D7aGIZrL1FMPQzYOuUNl17Rz
rkWlvqimeWoXTdiBKFDDeV9LU9iXgoqlF+n52ZGvG2q/sUTAapYMwH/wJwXx86R5z7MEjIQY+XO1
R7bDHat0bxs9zbNqOGgruZEIWiwo801Werwv01JCU0XAQ+yCe1dcBeYR62t2pYNJP4WCm5Xq4YMA
garwVHrzfdWw6jBcGzIp5V2+KfmUmC3xnlxsY0wGqUcdlu9nVHhUdChHGXzZFq5DLqE3xFawy8yC
R41X6QMsPHNZRwnAFd1dwytYcUr67peqvgEuzHqep2eh4uZUNO6WOw87b/tX3na4Vj22bKKkiDgO
gHJYg39Jg+AWura9CprpfpY+vRHVQOTNmtsVDLJnO5p32uF6FtLbZoQxcT3wJ/ut/GSHNhwADzwU
E596zyDq0xuIV2E8Fuvf9BrBRViSmu9TsLytE66DwAmJvfpWDGSnHjamdJrzNGuPBsdo63ol+TGC
OFuAXLg7icZZ+0Z171VmXHpKpkJtPg1BcE17ohPu2OK8moovedSSHpOYQZQtAR/1N1DHCf2V/d41
9MmVXXPldFTXDvlLBGedEPgjiMx5bcSJPJQGbihUDYDsActDtUDahRC7JqefdKhI/kx43aCVkEJq
wJwsPux9bODnn6fkORQJX94AMbpuoO3AJ36eskbuk6k+kki7kWZ4SFmt8FxR6Rp5CisBMmS/IOWX
LhVyWsvPhhwVWnyP9IKgj8Vk7/xwoX3l4g1b3yG0OGgUZsV6hVzdFDBncHua1/RWA8RwzUdcDbd2
7antyI77DvT2eKLeGKtXZr82gWts8dHAJZ08eSo6554Me0Rdo0tvaWsKfQW46zRjcA1zYrVrndGo
aXWlucvnbNopkJSQoJHIkzx6bGwYXyJNdrrncDnAk98ULhYXDb5kZcm63wQ1cVIrTDF5ueOLJ5ub
vFNbVQljG0dAcfA64OsBU3MZ04RVfA6EqHYn9PGod9n/eSZnuDFro33Fqv4ENG/eCtdDz7wdyujX
5DLDZiX0TUx+A2Xu/s1AQxu36uBoGfIF+ucGfwbrMLlKy2mH1HDtDtZhGNCzSD82FJ2idu5i17jN
ZLPGVYRMy/ZRs9NPPdWRJe8vHWV6VuwevDl71yhvpJbXA/qzOasHs3X2M20Psto5mqX7DEWfnjVC
fRUUlwZfQGuW7/mC/NJmgexVXxb2HlPEwYM6JVIbyzM7/9l6nS1lXvlanxOM14CA7o3cv7YTboZT
eOm1uTfBQQtJF3tU82GOOHkEj3lVXesuQaILTi4s4zaBM0epFMtw/8ANdO1hiyi89iXHs7CgCFeL
M7VKu69ch9+yDJ609ulPdi9etC99Qsoqtn6oeX1yCloLJrrT9D09mG+jio9Rl3xJK7mj6WIZ2oMV
e+J0O4ZHQCO39DXdYMLfTXI5UY/bZKj33ujv7FS8m6J7yLvhQIU5T1ucsSM1cEnBvcC6IYh1jePz
C9AxeQnvThTB3sDe6Ms9ZUU7p7X3iRUcQxbJQ2hfDy1Bvd4/aOK6JgbxuFdvntPdURt07QwcPlln
WxiM6GkdIPaHQPCyQU4btpXBPvDn924q7kUGA8zPuwMbBTqjs46mgcoztr6S/nrwytM4kKkwE1rp
NUYMDt70FYSD8YjGdxQOXemR4pBa6DH+aTNuhAoYwDrRdUNjQQCZaZk6HW8wX327eUUKJ2vYLh1Z
WQH3AD+EAZypA923SlT63EB8WLeLPqtrnuZjVmHwSpLbsIng5hRhBxOjuyH/e2xp1u2EuldzRZbA
uVYRhQoZzh0BZ7ZLgmPgjtRdZD8jfkBWLvVboKkrb/gfth6vXNvdlWZ2VfKMSlBzcM+AutYm6ll3
6UyFGhFyNDdQDlLlX9BZLo4vX8rWeZ0n2o0x1bz+Xr3rmV9ld7QPD9x+rIG/Ly19nsf8jdJz7wzl
kmdJE7IuhPEbCZQgKbOrbrlUfjMbB78lVY8fhchWmFDEN/ruswG6mfFxLE4N57abrJWv1sRPbubo
Uhnpj9OZ4yWcZj52bZhetW35Q3jB3iImRiDapOp3y//NU6PcaHd0v6Sq5rOKSlKc5rAeQxAeo40u
jXsmLzkC1EFzbpv4ushgODeA+JBnWqN5BKMO/CJpeU77tdW/NN1kceiYzc/CBQR3SLG/DNvIKvzn
rMEdSPNxzV6Bm9TYReNe0Re/tjG2ctPgq+6o4rNhnAEYlp4GnRfMnJquI2OpM1nqZM0KHZnIrMF2
KeCO0w39Nsh/AzpbexvM9O71vUO5wpi9pVxGgG+FvS5mQiU1YXxWzPNOdBm+tuC5n7uArwtcjxmh
K2Tad90KMvMwYg5S2b3nRKzkFXqOLRlwUtCNSNTtnfaGDbTQk4m8Buoc1PTsF2tYmwhqA5uKJq7S
HaAgd6UapEA1K72zmz7hLtpeVwONTZPdRYD4mZb4tHJck4skjU13WQIM7q3uplubLDP3aEdvqsB4
M5ia1zwJ6Tar4nccUpAqHOBLbdHPnAmdEjgzXqc8fuUgpdfOkPxoVR7hIJ8SsdSmcC8ZRqzlXgsA
GuHwBJwKdzk7Lau486Z2w8C5D+MHK6ofMqJxuwg9GOuSehUZMX/FKoH0cl5i/Iz2dpedI0O9F37z
FYh7C9deN0bstdyr2dZPRZvsijE54qzjUONQ5DGU4OvTS+kvX9s423oy2rZULQYtNXgWBL+xcO+i
xYfKaAA3K7j6vXH6/7X/36z9/9nk+z9nfFcfMoMIhhrwx8X/P//Vvxb/PpHcgHQvETI/YmhhOfiv
xb/3D9KFLpZe3yHNG7BV/Dc3ySL9i0HftE02rwtT6Y97/zBCYqLnKgz5wVb0f9n7+95f94hkRzwy
WkEQQnv6c8QQFylcoyHim9ZzTA/IHdyYhirv+wjDAR0I8Z5Xih2BuoQtapZ5cBvToiySwldM6jxn
dUXH+Di2pyAesn1v+xLnYtmfSrd1jmBlXqI8qhgIpozjF7YwGcwfFat71gCt/QJSINtEBiM+7KND
gOksalhW2NAdtxDgqNnoM1bImi5BIZpsV0KKWAcly2LmKL72Q9Mf2xkC6phFr60OxJlnRLvzI1Nu
uqYOOGu18Z7RZtzGVfdqumj2AJSHoxy7cC96MzjEirOcYU79zdS78CVbbjZAYth8SGZXSngI8cFH
3OIXYT9qlwxgwBHJXs74H4C0w7kox6vGFUu7OaA0Eg3hxYc9gfq4BAKwCa9SmzaAwokPZhfHrEmB
nLyAdudZG4HeOXmZexPOiXmMvZ7oTuuNa390JkinyivuOwW7fGXyh52DjsqFtces/ULSRa51Ghyj
nPrGuGPrwYKiYcitbhMfgb5zr/x2eDAzzvUkWckMsKAXrceWKLqf5vpY5QGkDNt6jp15P7SzZj3P
/VMbj0I5/maKAw3IY8BfQHNqxgPolIvh1TZAhaI0Y7obYVj8nsbrOkMXLvXer9lhIjVt2IjQ1he0
9Scellcf4A32WC6p6xvc3ZfxKIv1jUohzlLQ5u6KCXiyjwtrMxUIAmF85WAJA5oP3ml07Ttq1+7B
zz+GAxgttp1Ou4lTGJKFCg+sBBlcnWovOaxc+Zltb4yk+przDP6eyfIqqkAhtCZ0P9b/OQxiL6F9
Fr50UribyZvoyMjk2rXLx0x1Z07n9A72vPdFEp/byAsIOXu3+TDs6MQIrzhxnNRY+tu6rH6FdbX/
vT3WVfBlD93RntSBlQCWYecb89ObM7sn7IGXMbPpGqhJnFApW8H7mfeGnD8Sybszt2W1mnVyTnL7
XAcuuOCiX5W6AgzN/qMjQmFSLRK6bLaBOaqVb3efvzuxE8vY429803n1EaXle9G313UaPdOj/eGB
lj3n5YxkUohr1rsXYUMQzno4rb7E02NmWASJiwec0CNKmcIEAjA44FA+ZlObXSctfIqCSTue2Axg
JZu2HICcPYp+gkEVQCofbJ8KHg4McHszPr9+kQjcNGM8ww4zTRoQmN0yN8DUG/i3k14s6tBJMUUb
81UYphQ/QreOl32Xz47iNqvCaWO6DTvkZA7K5WD1IYyEmXNMv3AJlayGEopKR4FXiwrpArr+ekIl
Paa2YnRx46eWbOvKavIeCXPi4uJj4YkYsQb4cbD04JWEKZsXcXRXCPjmhbIhLPVSUjdMdZVwAaQF
JY79Ocf8MQvqVGOohaHNvajNWC61Hut3zKVAg5gVQowXG+LnzBnNbnKG62gCM0pIjLUCwGE+Ydxw
Jj2UV62ls83UampNh+GJhG+y5aTik8wBDfK7pFpZbIyopVZKbe2WYEPTdR5lJuwatcUKi0e948+P
Y0n1Z0cyICYNrIuZrUd225YIJ17P31drVJ4mwODW2MZjXUA88BKKW/IbWYQXzxRbMiy7UAM/SJxz
V0VvdhKMOCBzF59y8hkG7VtZtv62F7DUZiPc0tiA/zqO352oeo8HukMdbrgWNpXBmos9q3+04bK0
ScgIujEoEQGJAnR4U5Ib2Xkg2W/yomeuGtidCWlnKDKd8xqm7nnp26mcvNhEljSvp2XfPC+b57oh
fo7ZOn8SqqjvyfmotUzm+VKMLWtrO5YuyqFkNdMPYFFpleQqJNFm6HGlLrtvVuXWJmq6DblDtR3k
bVC1IL0Ei45wWZzLZYU+sUvHt3Pql+U6ISVOg1SINWySNt2ygtfs4rOIpWS4rOeTZVEfA8SeltW9
6gv/zlrW+cOy2Pf98o2hjKZXCYy9Wdb/2KXeaibwHVkJapmRCExnpoMF1QBSHHpQO91zq78fF2EB
He0h9SBSTLH32E3RzZTrbU70ZFUusoTde4+5656YhHGmLdIFOxK153Rx1S+yxoC+YVTTS7oIHqHw
77tFApkXMSREFVGLPJIt9aaLYFIs0okynPdGFM0mnrryyLu5JhcdPOW2xWN4EV/KRYYBLQAw3qC3
m5vcx7yINeUi2/SLgOMtUo6tmdYWcSefawO1qNl7wvJWBLK+/MVLFmoueY46VC0yUYheBPhs6Zbl
2TEvchIWswk0Qf0yp/rdXCQnaxGf3NbdzZWvYM+mpCG9c5yLu/9k78x640bSNf1XGudmrihwieBy
MKeBUu7arcWyfUNoM/d956+fJySVW5JddtdoMPBFC92N6pLNzGSSwfjeNSK2dGR1rhV71Ssey1KM
Fo05D5HiuCRkVwDp1dfyw6xYMEtmp1YUozGiiW9bK66shTTTOkCtWfFoEkJN06gzjCLCDGvINpVT
KBX71ljesQEdJxUvJ3pwnjSl8zqHtKsUe1c5Npt5CD0XYq+H4Kum/mJWjF+suD/QLQOYDz4QcX1F
mEd52yuu0FOsYULJ3r6hmMQYSjFU3GKDawgQX/GNinnUbPgVKUjqy5MalFAxlLniKjFTXbagtIAA
8JiOzVllrqOvODPXWaAeDraTrZlSQHl4XhDKif/L9HFsQJOa0KVVQJ2B68BN5YpLFYTh7ds4FFbm
XByFinG13dk9GBUL2/mgl6ggCSVLwOYObKdZAxgHp7licKXicjNtSBe+qbeXcV1gkEzvhK2W70Au
gRboLjQZd7J+A9i1IbsYp/9o7uMWPvcx6Fl6fFP0+vXsgbmmxIUNnriu0ha2r6g/5hEu0KS9HMkJ
J9yoOcgrULp8IAIrym8HT9vvy5o3mU4oNttyCWN+2cwXRnVYTkO+YUtwDOZ70FXVVToQH9hGSAQx
EZCW20PxWQQsMe7zp+zUyi/mUZKHEA1XVBjX3JBQmOmsA2sm50i98q1fNp/izrv3JxawzLyyg2TG
gBpbK2Lr7JVmIfMYG26OWib24ZiQzj70GaiHMzcLB8CfBdWm44aLdx93PEHp7LS6jsTwxkOx0I2I
n4H2m5UgETtqg3ujti+ZJ5CBR3nAKsLxYeSIwkOZsgwS5BRxk995g3MWFD4FXZ1GwDKOoxY+iuip
8PQ/I+C/k/Rk2o9Nw389A55RuPZa+PX8V54HQHdPmib2O8fQbcRVEhHX8wAo9jx2I0xfaPksx/GI
PPlzAjT3TJMEcjzafwY5vVB+8Sd1/uvYKoeX+Kf31BZLlS3DPGSjSSNogUnzpXTFa83J5rakxqQW
22rEC52xaard6rQiq23/57qV73UyksAxkywGXkrlAb9+sdCfHRtxBRlEQP772mDu4vCojPq7pEU0
rNvVLzSSP1DJqBckyF2S32K7b1N8grxtvTaogEiVj65mx2jaPlbCnqWTX55W5CLpLdRK1qMraAMz
+4XXHlXfG2WQegPExhsG37zhqN+/CIEop3LIIiQ6SBus4HCMUcbP2dQd/Py8vo3OMTiXAqGW4Brj
Kf0oi3vxKoVvij4DIN1v6fQ96iFMjzy/dwjV1vUvP3+p7z4Qi6iSOiE/lRj3TSVLffFSwBxJl3Wp
h/XF8pYaOcArsN7sqSH9bvxvAvh+IOT7AS7hQnzzUkS1CPLG38pbE4jBMC2J+qHRLqNBNTU3uL2K
O5N7Zh/+3l0ZReMu4yiGTE/gKxvPrVZBh8uEbUewnUvTjDZN7qCDGNqOuSksFiLiACZZ6phbtnYf
XKlF+3gwpLZviaDbhX5vWfuZcOK1Ezenw5TbX4OMdM828lTwL/FD7eDEpya9EMGQVRuEUOSH9IlK
iVfZu5J0tHnMMhDZMnqYh6FcwbUnqwDp/Cqron7TTDnQfRu6JHMSDiuzmClB6y37RswTLYSY9I+p
oSUod7Ihdmz6iWAn4Q4P7EFkdy0uq49zMhpkOM6dgK7H+HykU7G3LXwLxX/o0DJdzfpIzSklOXWO
JUA2+Hy9zj7LajPbFnpIh7Fj9kv6VaK1KEx2FmaSoorX5q3pw0k2WXM2mBS1uP4ULCWCyXXN46aE
rF7ZYzBfa3EzXwEbTFuTLsxz8C/CzPh6IB4YUbYoI4xy1+GNOSxHaWAHnYurKBg8MrZz6CxUesrh
Qaaxs+qZN5E9toCtkdT0A0fvyYdmNz9Fa0lBIcOp1uOyomrWuCVptbjpvA7PNaZfQe/tKPIC9HcO
oPM9bLE6F0UkmY6cBNF+4RQwhUJylHGANCQ9LGcWVuRLR1rztpQjO3vSccB0KdTjn4e49g8QQ3j0
vVEWs+gaipoFzb8fOycuzIMiLHH3DomPmJBmDQuUHx1cGC0I4g6piu1j//Mc11WA7aT1NgLuNVsO
fZAOJx48JaOmScP01jM1VYI1jdRjlm6W+At0ZfNxLTv7YxP4/rU1ZeMp6R1OsQrLSMeuFDi5v4An
nqwrDDg4KLxsxuLl2llkXMfszu4yR2U9uRKrjeWBHvnmjEi/UvbvxGaaX0S1zyadBYvtCiKHbcxE
S7rwSPmrSLJdF1XD2VR6/YFlIAF0Jqf70IYC7KRhqwz3cpvZ/lc6NJsVtjZEXVV9TXDAhelNX9K+
PCKaCpBfU7obs8a3BuJEJquD3AGL143jkWobudGyy+AJk/oAp/AnLdV2VFOsa+6vxCFcD2I8WHq0
KZ5UoG7LeKjnD2mDVD9Px4qQ0XI+yYfkCiOst/KKKFghD2w2mAuTJWKLbWPrn0VrT0vhxjWmhonu
kyJJVoWO9coz+uyQrGgTJRAwWgWseN2ZerOdwjg4T/zOyfahgIiQDmyvxxqK+tGIl3w7zefBJPGt
SqN60bbjORIBHAwlGlirs/11TfU00yZlhrXSzHiijrZhm/RrmBttnyoPnC443WFc+vHQsE4dJcLR
fOQ4gxLmlC61XUUZtItZyJVVWsa5rdnxKkHc4CptjyBdAQyxuR2j/qLUsihehCWlPli1tSWwokHd
dkHQB/E0UsmJQi9gC1tjsVgCgRAQpcRHlpIhhUqQZM8VeKu0z7mTmo2h1Eux0jEBAlUqQgAVOAKO
az0P8k0xkFHhV3mKj4jb25Sdh1DDG27nKL4nz6SmuBOjoIXFqlViqyTv86O6La672lRJjQnetQAv
t1Js2T7jSa9UXKXSc7VK2TUqjVfTJNxeNLHT5X5MPjDMqElSvhH0pN05ek72ezwPXBtRj54wdkEe
ekrN2Ul/zAvmcnyZKd1QAAqAANG0wKTRYuhW8EM/WMsyETn2IzCFlYwz/wCtWb4jIpf8lLZvtrEC
OfrUddd9aCTHZi8+Nz5Kpl7AdIuQABgX/fIaSxJOXC85S/rqXExf/CAMN1NM5ACi/+wChTQvrDAc
PCf0hMTt2ahAnsEi9/4R9vF0vm+Wql2oYksgNZmF7LS8GxVslAdHCfEvQCqgSkmMhkrhTJrWHaaY
hLaYpWjTDCuVaoxtMUHGniqoysj7kzYDCU8wnTPjWfO6528upjw/534LCY9H3aBrXPMeXecLV+Fg
CCNUN7Cy8euPQBm3hCCTxb+yxRR/HCETl7Hp5l81QWZPanNdEiRFgK5C56TC6TyF2BFz0C8cQDxL
oXmtwvVGhfAZWaiMbWIJXdmsOiMCdZSPwGAIREjmAjz0E2z4CCHOj3CipZDFVmGMdtqBnjU1EBjB
zOCSxTTsRKndRtK6DhV6aaT52u1wtA1FlT6U4J0puKcP/jkY5Y2uu58V6F+0nb/AJXc25XLaNICo
JDfthin5KuyLXiGsFPsRrGAe59I/wlg7rLpMH5DJHTkKos1jwvlJWKWAjnxxAY7ran1+MBLatwjI
uAf9zURtrwTqI63NuwOr7BQESNaYdp8HGZ+muHaVNzhpmMOH+BKCeF7YErJ6FnRN0XlMCFFPgnmg
m6SchOB3O4qaQ/RohAiRWN0d8kDYx7xHcRl7oVWAkBOjdDGfNGN86YCJOwoct0tavgR4eQduPonh
WiogHYlLeEsaaYVSV4Q3qfTRBin83VFIvASSr/2hQeSEfS9UcH1lLW0irvfFhLLN6za5QvVlaFyh
cZGnCdh/qEgAF0Hoxm9CZJ2CKJ9IzlcGc36nCIQwWEltyrc4Y3dU3NNx3I1blw0i1QnhAMd0ooGe
R1LwpUyHUbZpIC5cCIxgoghPMRq6XrJ/4OUT4kv0QFsTiD/yjPSrBA9vhpA2NZXJGX49u7dRba3q
BF9rmYzpKW6yg76Y8o3mWf5BS9PtFgPLR/A+46gsS/Y/Hapv5FcngNzJl5SFlABvYzybVcRX25CS
6GJtWfg0yVG9asUbPyPYI458cymJFLuQpV6t62muyfnIEfQ1eMLXxWz7p5o2zexDHcR8wdB8tLHK
LEHdyPvyq32znTtoZU+7QOOTb8xkdD5nbC+iRRTN1Re29JWkjMyYL8O0j0kL6w9tCvM+pNZ0YQUl
Gk6DnBouffySrbuaQ0llsi63MCipD10OLweHP6KGSUiKMj1RwNSAJnljlhwQ9zotgqrvd3mOCTed
kIjWLb5QXUKUNU03HsBeNh9F3QXsCGWkNC3V2g/nck0CKglqoh4/oC49nTKrOPLzTylXATrZiWx9
oiQjsi7BLUyx6EMk4sYQHFB3zvWQEYrakfJPSk1U5Z/7Lgl2dDlsO1aFJSBwhOnSRfdkglSK1jQp
a4+Dk6wqqq0lfEhsp0xIWo+bZTILys6xMZM/lKuqRb4jMdOgPreht+7jpNlphAogGJEjWi2jPCkp
IjbwKpifnTxxbrxRJB86G9xmDMnkbGUJsJo15bFrI2dBE0mip5N8yXn0Pk28/+HNf8GbM3Iz3P81
ZrK4SW9u3zTtPv2dZ9DE2TN1CTICNGI42GuINfzGmmNEEiApJugH4Mm/MBN9D/MNU6mh8nJtwhf/
xZo7e54hbN3VdcPRGcfF38FMcHO+GevxmIFfkGBJtCRWs7cDNzU6Fkx3q7PnkeEde1ZtodeTv7DS
Ai19OAa3tN1W+0hf8vPapcMvCzR7YfdWdN348V2oSjCZWbrDGXB45wShfyKCwbquyDw5F21VI40J
5WWk6oGGEQsbt0ncEcFi5ms7GVhu48QxbmsCLjb+HB02dTAdO6HOCMx8EoVr0+rcEyt166UdV/0n
t4jT66Gno2ItuIt5LlpdDHZL/vWBprnxfSDL4SgtpdkTb93OZyZS8+OW7utqn1BA56h20C8Odq7f
jF0VbEt3dI5837ROkqnxUAD3/cZrDOKgC347U3q0QRvar2ovita601KnwXx82ve6vYRIxV7kOgPI
Nm6g/V6U1gcvM8SKioYbKRr9QxSyycwddssHJamJziYOQ5mTwtzNy3jCdY5gaEgfQl9rT3M5Wlvc
/ajQcx7hrpV+cBCt709jgIePeCjI74wM/Sgo8WHYbOex4OOGQQ1np0aPeM78hMPnmCvnyzCb/QqS
9zzPrU90GCZbp/TLZRMM4sQpaPWdw+nElvQ39ERZWk59xIuQsJlPyAhSo14xyvVKI26So5NiyE7C
S12zW1bF0jrF093TRhU4R2jk2aSTUrBsDJ6NiOlPurz+AhIXLSlOn6Ei45ncJXzbEXqmVVoPxZU5
YIczYsdhK5eiECA8xDodmZZ3xQC1Hcx8GxHLHqO6ZeDEHnpQZMvC34CnYpECMy7hCEkZuNf9lICK
qu4Rebn6B3T+5Q4Pu1B2x8K4CTpJ0Kw/BtsRV/92JvRrayRxfGjQ//Gx1gy2YQwdy7GldHM/HqT9
EI+R8BaB3ZNxSkXittILj1cIxMns6P5hLFvi7WTKcWizu6w4xcsi79ln4PUnGtPqKGBZQ+OQAOhz
2ej46U7Y/gRbqEn6mlBH+nmBhC6ilIYClnZXVA42kTQ+ZCiRZ0JrjYtEXFJBwws5PA9XCa95MVAM
i/QZErzdDxpKLhauh0i1tAedMlqj3R8qpW0nbX0/Gqkg9Jnv+Z6RPhRreL/DpO7uoLTxdEANJDl8
dzcQ3KSzSVXPm9yKzr0+2YguJK+P7LsyEl/01N502oByxCINBXLzcmaKOeOelmc9oQe7ihQ2qoP6
k0EpQ8hlZegsGNJcpRvBhR/tKqUlqag+OdSbItzkSmliKM2JrdQnjch5KCtFyhAG9LcqlQoWgAGf
SD6sp2yyV4GBmgUleb/s+sbZEivmbiIdRees9C+mXXzqCF5YdVWMrbQLnTU9A81SKOVMpI/ZcYPv
8NOk1bduEba7UiltrBCCVxZUdfMcjdh+w50QWBgc9kqlw469wz6CcicX5kfY762vND2ZUvdkyHwK
oD7aPIrxJlEaID0jQ9VXuiBzNq4lQnSCGD3KlpV6yFY6IsstKtpY0BZpSmU0Kb0Ruy9jA1ymI4n0
HWI20CVVcMybTmmVuBDSc1fplx6NDEMVn3aKCIkVJeLDjYSKJPFhSxJYk1DRJ707BEtdUSqDIlcK
RbM0ReydmDAvVRzfWzAx6N653RU50yqahjhZnY2Gdimw8FzpiszpHnkdF4an6Sk+DBIQBCNFb2n1
jjycFCUUCI6fKZqotDxUloo6ys0rTVFJCZwSsO2nPDXz7QTbFEV0kQHY3AsVhOTI9mpS1BSsVH5h
mG1+XFuE+xNpSywmVcaH4SDwHtR2dJ3baFrFaPsrQRIhCLfPnM+ojJkDPUA32C0br5SNdlwvFcpg
pYagF8A0Vi5idsRIlVlcxXUcstptpBNhG9WSj5oXQCGmfn0atM4GDwdTxWjTZopyXdU9dqPjPRCI
RbBHWNOxNNsCEyHTaCIKeQmllW1zXxrrMrf8hWzMbmeZlbYISFkpkBvVDnBa1x1HpmgOc9CneN9H
+Lq1ArCBRZzPiJF7TbtKA9nvJKndB6NbRpdOPvQfnUwUV7UG87pf90lyHbteoTJlnM/0HmmHRHV1
R5SkTKS2BFjTyoCUlzz4AmKrHU9qXRsSXn4qLAblwnDPqY7IVmr7sEhN47Ixg6+k6Bs3TUOL6WC4
zTXKv+DWYiEMobj9aN6nVBxhpxGF9qKM3X5r6AnVWGSCEVDUkXjaFfrCqehrNcyChX8qOEvkgK8c
pGiLugxRKdA+vp8N4BRVObBcs/1W1V8Ag42XJFu6cDAXOoHO8jrLI7utbWxGmEu8odh0VuIcezmq
ZxTT6VHGVHsy+qi/IhseXQdqFtzBH3g/6YqFFflMagUo9UriRDIWWrKMCG6d+KdmjlgqSeMKlFHS
4KscsqsmAoIunEFsOjtulEaPTYjnJPZWt6cZNarfLisbWMVAUtHLknT+gl1KFRK+UtM+78zOYSEd
5A/dXJNgp/eEPdqGsRYmTu45Fzt6dSwlLsw3STkgNRsm4H2hex9ZKbkgczqm0eRy8Q6Jp32qGQcY
T8eTUiWoNykLkTbKm0gg8avTz3KwrZPOk/RYofMiWQuojdiDFjcUUuLc5PFi1a5SFtsIAMkS5YIf
/fNaGD4Ycj47zF+6Bd3Kx+oaMZxpI050QY0sEuLMX5YZV/Hjrvc/88Ev5gPVg2MpOu6vR4SL6A5p
7Std7be/9S1TgxR5plNBKiEXigd5+TwkGHsqLkN4lrR0ehsENNYzs6oqcmjPge5UWtzH4IxvzKrc
E4wJqCmJ2xBEdBh/Z0r4juz0BPMGjI8pKRwg9OM1U1YGMqOJmAU+75JpxTJGYCh16SwcYMT3RR3x
LxuijV+cox8wZ4p/exVF4AleDDqX8cg2kFq+flWK/MZUS4jZKDg7QFHcO5s0EUDR2bycQlFvRW9j
T5B5tSti81ctHt+/vKQsiNoiGjB0Q+pqcHpBD4JHD20/EQMa1JG1oHBcHlNynV/m01BeZq7ebiKm
t0PNlzG4uPPLCJ7HNqDXnx/ClZx/iEgGPfttFAPx1zKTvtfuV5kPXgIuRwcPtIvjRMo7UnlKUeRY
C7PJy0sXhzaLN56DBQ7XZKePublqkqI9MwdxC52Fpm+oJMFJlXb78+/JRPb95ouy6b9Fy+0hCudC
eXN59JUjHd+DsSvaploGsEsXFNBGxLU6rG3kZxenE3wx0XGBbu2aOK+ueoEwJpXF/KHsqq/8XXGm
kyp7ErZldCIj3DXSmZTVDxahFsPnhvULvF3rjqLJDX7BbJtKGfD6TCNQR5/AdIz6lmn99Vddhb03
Oi2PVdmlmKQa3dg3M0xpnabTOmsmK52y1z7VMLvU4qRzcrV3Q5pYYtmjC4QPposJFqSCpq3rjhyT
ggjm6VHfhulmSm88dx6ffAx/SSx/1+vD6daJ6TAdqGXPMFWizssL1J5QK1aGgzk0SZylUTq3pO9i
1kBqQehxejVE+Ls1hHELwMZp0UcPsWE2v9BBfNd1w7tgnWHZ4s0gDXiruvfjEfxiRFr16Hlpyywj
uDu4hmxDn9Qa69iX5b4TEEXeRuFVJKzpsBsmpn5PG1cYWLQvXpHusIkavzg/P7gsWbaIeuEOktw+
7hs9CGnGtORVDoW3RLEHDSnS+JbOE0drDpw8vJ1kzn57JCnEyesLBj4WGneWEIMFMRL1F/j8Dzlh
g2vNpuFpGCpIKmPKPjgF3Br04K0GVr0c3br6xeX4eGO/uRyFKjyzdZ06NeuxRuzFylPGadxjnySQ
rDLvJ7v5nBSzt2TpRXLVjSdFNFRr086uis6KVnY+naV1Tz6CLn9RGWS9xYb4boVkE4Nrg4Amw0HU
8/IKq2TjTEbPGezdJNrkWXfhiPLDFE/bjCgfomCDbUEdI7mI4mvLMAUXn8xrva4+JXH00A/dOYu4
ts1tgloCFPnLoCWc2zU41QTCzfu+TxApXPdHiJV7JadVuTmYS7FjrMPMCVdwbUcGxlicQ4WzzdL0
1p6hYwtO/9rRbOL6W9VvplV0fcmTXIVj/nxt++EpsG0EKSbXkmkab07B6IjKnCs5788uUH1sV2cz
rcVNH0EyDOYBSnztQ91kR7qP/t+ftK2pp3yCmDSztlOVuAOl1Vm+lu5kMHvRF6PHt5RJkiZXXoKd
fYVwO5pJ3o/m/COL/TIoK3vfMzO8w/0XSMJTz0rOZ787Lid9k+CN2seAEy7MnGUHYPGDTlrdmhJV
/RfBPMJ766cBGRS24elcgobkUfxG4jQ3sqS3jBBi8s7lhWUTq1B2NHH2HmGhA1zVpvLb/CuYmryK
ZAychkBDn2hkyC0dOx7toUst9AR6Al1DIwpdZyo7aM7WYa0PTrkpbWntAsuP+/1KGjbej4aiR1Sc
a6Bv/SLXJ3nIHEoeShqihZTGJglI8kWE1N0XIjIWo9mPxKNE2oFXxl8ap/XXRmx5K32igXyOLyqi
nT2vd46w4gUry04oQlWxkXkEYWgFIY5X+AijLCWCcRJz2yZcaSQqfqRprN+aUFtERGTxkVlPK8AK
koHp5FyToV5i/ks8hoEWh78x0yaHkmNtiEFQAJv4h3bYzCsr7wQ9ECOj+EjOi+jF6Whl5bpuO7md
CJEg1ktFFY55ecosRDty6mrLyEDFGpS4ZD3bn7Z9NE4XLhaSxThhK0dxfDEI7xRja3lAb6u1EnZs
HCFuZQAFjDgwjc5dTQWsCKtitSvrbgNhVK4dAS9GcosDVjIvWgtIbKKRpB/TE4GbezFTGrJIBse8
mww5L4ICGqSRgdjZEZ4Hp1JZxSVvVBb9eKaPrdyxATEoX7flReBSN12UfgvE4TsPw5A8fiBMU/r8
gBFLfB16E+eBFZarpjWZldBZkF2cgbLq5q4ofLk/Znzsijj0VZggERAas+KIfnYThdlAqU1KTEKB
/KOSevgxt+eZTKYan7zRV9ddkBPnStjFfijpRmqzarqvK6F/omz9jNTkiTlbtSKYgR1N+3Y9R4s6
YRMLyFWyHrFzAmxK0uvGTuW2Yat91FN3vrI69H1+XRNoUGEVJ3zNKlbEgHufzCkxL5ogvtPykiSn
sDCTk2awndsuVOVqqG+oUbQIbZoQTJx6HQEr+2VLkZoFRnZFsK7EEASoSVXjyuz6cZN2bkbKTDAQ
6JJ2iHKrmjwL+lqXVlWZCzPy02Xq4GRJexvCRxDLUi1BCNINFog23npp5KJJJ/rTYcNVjmcus+pB
rbXyKKO7CbrQp2fWH3CClGq73nUNrnUyHdaTXhYXsRVXK0iMfEe8H5UNZn8aICK2iXRIQZeCoKHz
y6pN+zORFv2uLg2THqEq+ORl1rolRX3hUMbAmVQasuHMYt930pVJdIK//aKIoo5WDMfajYj/dqTa
FYe+zwQbptlAx2ztGZe0LTkfCrMMm/XYzPOhLWTyKRqjrzoCPby4DqcQiNcOT4oBoxHJxn30Kcl1
7Hx2wiaT7m4S0/o6AkfQ0V92IyuW34X3yHfM63icxSIn3Hqrla51IDQ7PUuCKjjQyu5j3/hgHVCm
H9zeOrAzJOVW1MyLiqKCYX/WY/84iuNx5ZQT0TReOx+Fxewf66UGKdDNLdN7oQ3A0Z34ZDkFHRFY
HPIb0aYMSGCqmrkx8W4hT69w6ShtDQUefbaL6pDYAU0YxdLSR66xUpO+dYhYftL3gZ/9LybxuZge
iBq2yWr7ktWtB0WbcMG1YshCzOsSfUTjhPDfXJCXeh/nXzkdHAuxwYymXPY+LUhEyDA3FCjdvRH5
EIvqOGYq6cDxk4MmGnHoR61/HnR+vkGvBLCB/YsudJ+1Cj1wfxSOxMv4zSzzpU3sOKfbCqaVP9aa
t7DKTLc3Zd4jzqhMdBxVT6HQKo8rngE+hXj3LnLSw6RgGSckyv0wTEFxYRJ7so4ntqUDVdk7m3Zw
PBQzMdKDzT2BXY1/Kc3itBSz3IYdceZkB7HwoJtZsiEOdr0MguOmqoulaVbxrgNcXY51I1FFEUFB
uVKzmdrBIKJKXuEq9iq8UKwXScgllyK9XEMDXFHElC5KX+R3Uexc5FBHq1gAEdpe+bkaKFFKNNvY
STKg1q47k+uCLRKrfRzNCx/YiBDGloxUQ+jGJc8Oc4FyptvmbsnE4JjJBt1idtzZBem1se+6iEWm
oF5J19OuWEpo+egM/arJid1J+v4YP+V0Z46UCzUm/SXFUDoHLVf/mZzlaC4LQ6fdoBnbrV10N5qM
5suEPZ+NgD+ZoYNtpyJOuprJ0Z2o3T4kZJysHS2HdljOWlZ8aoFUp8VsVTX6sS7pT7DoYwUZQC+P
Sd0nYddIG7RkugbTRJ4CdkRNzptBpzlqYYqgPa9wkpGHQc6FOwzjWWN3/me+r7yELshv40TQL+sE
eEyqvuTbl4Wk7CdOEfBjGBL6lyypMbiXgF13Sag3Z/kca5dERbGdtdADrMYgTu39vPadr8JqCY3u
9VOjD6ZrnzufEcf0/VM3cZJwi+ynuciMisnfmniier523ub5Z33UyA2jwYgweZtwETQvZ0VZnYm4
xhkWNnoyLh09stfg3iQBd2TmbQK+OtYvMX4mnmc4ZCn8FAWOuW0s0TEMzg8REPQiw691hDCXu5mh
4Wvcp0u9JHGujAk7isbaPBZNWd3PSFkXGm6Lq7FzVCiBhXUKSRqWjlLj+i0MWyIPpL50CKJ5ZRi6
T1tbdpu0OZvkaCpufalUHAU2X5LxqJ/yQ+fTbDf5LmSWucbeuKByw8VV1JgfMEguaVYUK8cJt5kf
ADsanfzFIPXdiMdATBa7LfiOeGPCVBvFF/MIAclubgYx/XJ2L9dlGx04OqNcYSEC0yuMcE4/rmoD
N1sY2fTkJKIl4C0YDydzdA5MlLfHHTcfZfMNse4/36C/HVFMHTuCdBhPbFSy4u3obrCSRe3ATVhW
PPlhks0D2/KiE/i9aF0SXbhIXL7oNAnN4P+zIEIhq3dFOdVRELbNP//3M9Kq8nhf/Z/Vo7XjQ/dQ
T+cPTZe2P/8tR3rCENSBzmB62sviu0P8W3/o5wd6zgx+Qkfvii5v1fsjwCx/mR8AIvDiC/32lh4/
zc+OkN6wM+ruiSMWFqYTjA9kgwLS8MMcnxZ58Pxrw9xTgcNI4dT/8MOvQWJfnMy/Ogc//3h/nuqf
nctXH+DmnvSLZdS0dXTXvjwF7BeJNH4NDz++p+9PwptjvDgJcs8B/pXSsJ4+JXPoi5Pg7FmuTdGw
+3gm+BP8+vc6CQAIz2/qzQn9eyfB5n4HbjefTgJA5IuT4O05NuHTNqW2Tz9Psp3f6Eqw1Lf03ivB
3lN4PlKR15eAYeyZLvCbpf79b/bdA9EA3r/iR/72DWBzm1v8uASGqB++3BffvWHt6QIjlu0+3Wm/
0ZeumB7Pe/fn1/eINgNh5ViPPyyrLz6/t6dbyMsM6Txf+0+X2W90GlCZef/mo+BnqyCPewB6w346
Ca8vApRxJtnyPHKeT8Lvdye4WPjeeyeIPWFBzjuAsk8/r64Edw86UHkqf7srgAALxXG9bxkQbAYs
FyYSWuzx59WHZxHUoSKkpRKIfq9FUOBsfPenN/Zs9t/8x3i6wt9shTg5ijAg9ed3+/R4mKx3X/hy
DzyYvRQHe/x5vQTy3dOMzCZRPD//f7uNIF/Oey//Ry815xK29UenwNpzVQqXBQ37+PPbnQIKOST0
8PvWAGsPrbTEA/3DBZDrwLB42DAWPp2j324h/IGi/O9uhywe+Laj7PyKuebnzWbQ3mNWx4os/7VM
/l7LIeSS6rR/74VgcbNbnM9v3/SLPRF7QphpbhWE9E8/v9uqaKDbedqjvGMoQh/kQnMTyfDtU748
CSZTEdeJq5jL3+sSYA/z/2BXzFevFoNnbOC720BHrWRxfn67D0/IATja+65/c08ZnNnwvB6EgURg
czm78rf7zplP3r0J0kmhJI1AV0q4l1e64PkPAAhb/bt92T/KXfm7K77Quc/Z+LMBfLrP3+x+7D24
enRAYKGPP7/dFvCb4vFd17zl7CHL48mn5qjX374BOuZYf+OS/zem42846SKM0vtHGDV6aF5gsb/8
A3+ijN8f4Bk93N3/z38plPTVH1So6tOhH74F+/zz1Vz8iHC++OWfiOfj6zz/9ecP+P1Lv3qtPz/V
n/9yGz3UN/VdiGgTDHZ6fptP3XB/3EJpztFLePNxV/uvN/I///Xqbb5Y4n523J+Gz347A/93x/6J
Qe/dR/7Lprx3HpkaNATD2nmR3QT5zcvT/TxFv/eEr5HrppH28SF/mKObf1C/8kagbDyBdu99nSNw
/C579QGeNj3vPnAUdG9cl8YTuvLuIxfZ7U19P71600/w9XsPfazuq4fm5ZGfN8LvPfJZ9HCfFfkr
4uEZcnvvof8o314bf4aCvfMiv+yau5v81Xl+ng/f+5Yva3UEcmP/SNviH3/cR8HDy3P+jMO/91Wu
sre+XxVdxa7uvQdWd2Vb/Hkc9YB4xk/ee+BjUjqbV6fiGZZ674E/3qTpwz/u/9cfRfM6P/yZ/Hrv
8R8dFK+ulG/biXcfmns9elN3+g2z//nBf/R8/UY9fv/U/ZNS/NFfe72lUH/iLn24qf/5fwAAAP//
</cx:binary>
              </cx:geoCache>
            </cx:geography>
          </cx:layoutPr>
        </cx:series>
      </cx:plotAreaRegion>
    </cx:plotArea>
    <cx:legend pos="t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endParaRPr lang="it-IT" sz="900" b="0" i="0" u="none" strike="noStrike" baseline="0">
            <a:solidFill>
              <a:prstClr val="black">
                <a:lumMod val="65000"/>
                <a:lumOff val="35000"/>
              </a:prstClr>
            </a:solidFill>
            <a:latin typeface="Calibri" panose="020F0502020204030204"/>
          </a:endParaRPr>
        </a:p>
      </cx:txPr>
    </cx:legend>
  </cx:chart>
  <cx:fmtOvrs>
    <cx:fmtOvr idx="1">
      <cx:spPr>
        <a:solidFill>
          <a:schemeClr val="accent1"/>
        </a:solidFill>
      </cx:spPr>
    </cx:fmtOvr>
    <cx:fmtOvr idx="0">
      <cx:spPr>
        <a:solidFill>
          <a:schemeClr val="accent2"/>
        </a:solidFill>
      </cx:spPr>
    </cx:fmtOvr>
  </cx:fmtOvrs>
</cx:chartSpace>
</file>

<file path=ppt/charts/chartEx3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olorStr">
        <cx:f>Foglio1!$E$2:$E$21</cx:f>
        <cx:nf>Foglio1!$E$1</cx:nf>
        <cx:lvl ptCount="20" name="Assemblea">
          <cx:pt idx="0">Assemblea svolta</cx:pt>
          <cx:pt idx="1">Assemblea svolta</cx:pt>
          <cx:pt idx="2">Assemblea svolta</cx:pt>
          <cx:pt idx="3">Assemblea da svolgere</cx:pt>
          <cx:pt idx="4">Assemblea svolta</cx:pt>
          <cx:pt idx="5">Assemblea svolta</cx:pt>
          <cx:pt idx="6">Assemblea svolta</cx:pt>
          <cx:pt idx="7">Assemblea svolta</cx:pt>
          <cx:pt idx="8">Assemblea svolta</cx:pt>
          <cx:pt idx="9">Assemblea svolta</cx:pt>
          <cx:pt idx="10">Assemblea svolta</cx:pt>
          <cx:pt idx="11">Assemblea svolta</cx:pt>
          <cx:pt idx="12">Assemblea svolta</cx:pt>
          <cx:pt idx="13">Assemblea svolta</cx:pt>
          <cx:pt idx="14">Assemblea svolta</cx:pt>
          <cx:pt idx="15">Assemblea svolta</cx:pt>
          <cx:pt idx="16">Assemblea svolta</cx:pt>
          <cx:pt idx="17">Assemblea svolta</cx:pt>
          <cx:pt idx="18">Assemblea svolta</cx:pt>
          <cx:pt idx="19">Assemblea svolta</cx:pt>
        </cx:lvl>
      </cx:strDim>
      <cx:strDim type="cat">
        <cx:f>Foglio1!$D$2:$D$21</cx:f>
        <cx:nf>Foglio1!$D$1</cx:nf>
        <cx:lvl ptCount="20" name="Regione">
          <cx:pt idx="0">Abruzzo</cx:pt>
          <cx:pt idx="1">Basilicata</cx:pt>
          <cx:pt idx="2">Calabria</cx:pt>
          <cx:pt idx="3">Campania</cx:pt>
          <cx:pt idx="4">Emilia-Romagna</cx:pt>
          <cx:pt idx="5">Friuli-Venezia Giulia</cx:pt>
          <cx:pt idx="6">Lazio</cx:pt>
          <cx:pt idx="7">Liguria</cx:pt>
          <cx:pt idx="8">Lombardia</cx:pt>
          <cx:pt idx="9">Marche</cx:pt>
          <cx:pt idx="10">Molise</cx:pt>
          <cx:pt idx="11">Piemonte</cx:pt>
          <cx:pt idx="12">Puglia</cx:pt>
          <cx:pt idx="13">Sardegna</cx:pt>
          <cx:pt idx="14">Sicilia</cx:pt>
          <cx:pt idx="15">Toscana</cx:pt>
          <cx:pt idx="16">Trentino-Alto Adige</cx:pt>
          <cx:pt idx="17">Umbria</cx:pt>
          <cx:pt idx="18">Valle d'Aosta</cx:pt>
          <cx:pt idx="19">Veneto</cx:pt>
        </cx:lvl>
      </cx:strDim>
    </cx:data>
  </cx:chartData>
  <cx:chart>
    <cx:plotArea>
      <cx:plotAreaRegion>
        <cx:series layoutId="regionMap" uniqueId="{47A47387-87DA-4BCA-A40C-0AD8BC1AEF7F}">
          <cx:tx>
            <cx:txData>
              <cx:f>Foglio1!$E$1</cx:f>
              <cx:v>Assemblea</cx:v>
            </cx:txData>
          </cx:tx>
          <cx:dataId val="0"/>
          <cx:layoutPr>
            <cx:geography cultureLanguage="it-IT" cultureRegion="IT" attribution="Con tecnologia Bing">
              <cx:geoCache provider="{E9337A44-BEBE-4D9F-B70C-5C5E7DAFC167}">
                <cx:binary>1HxZc9w4svVfcfjle7lUYyWAiekbMWAtUmn32uoXhizLJMAdANdff7Msu0eqVts9cR1fXJcdsk0W
iAQOkHnyJOh/3k3/uCvvb92LqSpr/4+76deXeQjtP375xd/l99WtP6rMnWt88ykc3TXVL82nT+bu
/peP7nY0dfYLQZj9cpffunA/vfzvf8LTsvvmrLm7Daapr/t7N7+6930Z/DfuPXvrxe3HytQr44Mz
dwH/+jK5LW8/OHP78sV9HUyY38zt/a8vn3zr5YtfDp/1p35flGBa6D9CW6qOUCxiKZRCnz/05Yuy
qbMvt3F8RJmIOeJEPXy+dn1xW0Hzv2PQZ3NuP350997DiD7/+bjlE/M/3zh6+eKu6euwn7gM5vDX
lyfhttwP2/gmebiTNHvzT958Hu8vT+f8v/95cAFm4ODKI1gOp+t7t/6Eyr8+uH5Zmq8z878HhZEj
QgRTlMiHSZdPQaFHkjOlqCQPmOGvXT+A8jfseR6TPxoeQALXfzJIrsx91dTh/uvE/ABMOGwU2AYI
xw+YiCeYiCNFiCIYywdIEOyjhz36gMnfMeh5UP7d8gCV/Y2fDJYzk/U/1H0xdsQoBQ9G8R/+6ZH7
kkeKSYrAuT1F42/Y8TwYfzQ8wAKu/2RQ6FtvSgMx6gcGE4aOwC1xxWP2F8EEScyoRPFTOP6eLc8j
8rjtAShw6ycDZV0BJrfRq6a6zeofCQw74oRKysBHPXyeOC+MjxDDiFMBTu2x13qw58XfsOd5cA7b
HwC0ro7g0T8ZRslt1d7WP5KDwbaREFokYuwpLOxIMgYxhx4E+L9jwvOA/LvlART7Gz8ZEBtn+tJE
7+7r+8Xcvtju//Uj90x8hGMKH/mFhD0N+JjCnpFcxpI/3TP/sVnPI/UXjzmAbeOO3h1tfzLgzm4X
8yPZMj5SEFJigdGzzo0ciRgSHIkPKNl3zXgemC/NDoCAq//HUfiLjOpxIvnkK/9hIskohBjOOZJf
Yj/4rEdMDBPYTXtS8JUfH7i0rwneX5vzPBpf2z0x/f94vnjWVB9u3ccf6qz4UUyABiP6JSUkT2Zf
wRZQOI4V/5KdHMT5v2XR8wA8anq4JWCY/8f3xBOLQV85v3Ug+Hz15z8gaaQgn3BE+T5d//x5AgvE
EMwIZPmE/3H7Mf36vjnPY/K13ZPhPYzuZwOkKY3/kYDgo1gyAr/xw0448FLAkxXwrViA4vIEie/a
8RdIfGl3iERT/mRAXPXZj2VXCII2pO6AxsPSP5C44qMYK6Ywh9x9/znA4/vmPI/H13YHeOwv/2SA
vIYIcv9jk0R0hCQHnvSVRj2FBIRiSjEGRL7EkANN5e8Y9Dwo/255AMv+xs8Gi7nbp/Bfvcf/PoRQ
ccSlAIWeQ57xmFCxI8w5FvSA1b7+vgF/gcLXhocgmLufDIM3jb+7/aHyCT1ie1VLomdVRpBPMOVS
IZC+Hj5f4X/Qfv+GPc9D8kfDA0j21382TNw+nNZN9K8yNC/+9dFkPzKqx0eMYSakOKhe4SMisVR0
f/1xOH/zn1nzF+g895BDpNzRv+DXz1XPelv92BojlLNUDJowRk+zEsgJGVQd45gfwPN9A55H5Gu7
AxD2l38yCN7dluX9i4//71+N/6ECPT8SFEGajulDEH+6X8QRlbES8ONLiD/A5W9b9Tw8B80PUHp3
9PGn2yl77TH8SCkL0nhOseD0eVaMQRDmILBATvn5cyCifN+cvwDmyzAOEbmv/39vm7+u0v9xiGEF
Jav159MPjwr13777edRwJuOg6ZeQ8MDRnghIX6PFycdfX0JJ95EUtn/Ek1DyVYB6CC9/NLi/9QHa
SvBwQoEiFn8+RhGDAxzv93f2+Q2PhRIMKcRFjEGRqRsX8l9fMnEETIIgQaBWBspBDETbN/3+FuVH
UM8EohGjWFHKFfvjvMlVU85ZU/8xEV/+/aLuq6vG1MH/+hK6aB++tTdTQCWbglfmUHZAUGQQDFZT
e3f7Co60wJfxfzW86pagJNG5CeOpFeg2ViNOykDo8UKsT3KO8/NHk/NMnxjvixdPuoWjDYJDuIY8
mxBMCEzv424JqwrHcEC6TYNf3rajtPVJFclWrFRqVb8aBm/jsyad2/bCWtmIy2VMMdcFY3V3auuI
ux1NSek2dHCSrlMv8JQMaDHLCUtHt25hbj/ijOB0ZYvMlUnjctVsbClmdCPLBtHjVrmu3SFvqmbF
qW3rteiGaVUURUpP26LyRtuWtO+zrJ8/RoOlXbJ4ZFZZgVSnU+GH34bC5sNmZGYhCVH56K7sjNrX
sbVFuhrGdol3WMWh0tyXKT0pF8V+41G/ZNtIxvkMpk1jbzWkyYKuvaIwhtoaTHRXxINNKMcRzbWa
i9EmUzGbeYUXZ8RpPgyxK1dBlK7QxDk2noS0mqpXXpmUrJpsUNsK9/21zTG+JFkm8wRBxfamqtBl
1E25X0VLNp63xteb3MVDrGM6it+quvJM88az5iodRVNtyrKZotee0pmuw0j78gwtKSJaxnayW5zj
4mbEdfx+QlG6romLWcLbqr2RrXSXqJbjh94z4zXnhUxXqVlgoM1oVJtgMZPqA2p8Na5Zx2HQJc1z
q2VEsExCVBF8jIoIrjuaq1UfVS3XpkOF0MucjVmSEvp6SAvBN7QuaZukcRbWWcvCeunHknY6KlTX
X5l5HobXvpLQZxpX3Q3iTZ7E3TzXCfWUFTqbxLKzJjQXhfcR28mmMm8Ea7DZ2MyP9Xr2qb1DVeik
nkzHzbqIShJvJxpal3TLwlCr56ou3HYZSLnkySIXml46Gw3jR0ndhOlOqc7Wi2bZgtrdjPqq2QTm
+yrpO2P9VYWa9gYNFv5aRAywH1jH/CaYkphMD8I0zSV0PXd249K0LtaRUKm7KjymxVVH+1Bs07ma
2johU53bbQgU1hfmFfLXU+eirNXN3NT9uBoJoeMV6vravq1akpdnHJY9rMK42H9bN8j3FOkvF+WC
zXA8KWKLVY4UPDldJiGKlStk7GlStplcFo3HlA/Lyqg66094kYr4d5ZF2byasyr2m1bEefTedTnM
2pIPsJqpWdqbwQwxXUfdWDk9jz2MuqYebmZtK6/rtja57gff+ZuZT6xepbFpVrBTGr4apQjTup8z
VSf1wKB91LuAto2YcPF2KB1sFdROs01Y35T2nQi5K67GmLXVGziyV/m1qwz4jeAhoVhbpYxZ2dj6
N4Z1kTnpZmvnVTdTKe5IrKxYxVPv0bYWHbABH5lPpcPqVSBNy2/yWi7a9g0OG47xriiw20TZIt9R
ywq1Gblnb7LOiIumx+i8m8vjPKt0h4yeECFJ3jm7IsPMtMVia7w4sQMJv/didlsc95sl42/pXAzH
PAOoQj1o2pVZEoZeXKmsKa86jqKkr6RBOl7MdEoLnL4bFtm7dUEiI65jUr+pafWpa9Ix6MZMfIvK
gE/6ZaiVrk0Ps2/oRQ7OuEw6xcbXNQZHWBrSfCRVinUxofi6bKrjYjJuIzL+frDK6LrO2apf8LtW
NvcV4HwuutCtcoaPo2n027lr0xNR9x/qUF1SqH6vSRjzFUqj15FVVo9ezCu1B0bNnQ6R7HZuVqsu
mt6OJmzbgPKNz02eSDOK88GnAZbDsO1dqqPZ4LXy2Oi4by5EXYNjlVK0k+4zc6Fs/k5WdG3YsiRl
RsJaNDLVhTXtbzjDNCmKdzWbTyXIwAnC2a5f5DZGebcLsVu5uGAns+o2pUvPFiKlZgxiAe2X06zx
5abii9V9qswGdVOhOxpOaSjBifX2FUSwceUa2LIZq3akBTdqF7kBV8XfL2J+Q8tY6lDV6Dj3pNIp
WdwJQ/QkC6XXplnO0nT4vV2iJnE1z3TXsaBJHDcaF6NMlHJOZz3d9ibWi5Ir2vSrjNCPcIjwJMLl
cW0I1a2v5pu0AKKRpDmglI8I6QHVmxZHZ8Rmb6iyG4j8i3ZqtnqZXJh1KquOrWZj8yIZl7zfoIHK
6w6piGsaunOWxbusqNVFn/Jr1A5jklewmFLVvx8GcY1sHunem7Og+PEga69VkV0Qk4LjnlSVZMxu
s3a2a1qQ+WSeyyse5dUKe7KOY0aznYoK3kGYhEAVFbU5iVr1wQ5+GjULxtYJG2K0aAT+UcPeGq+V
nLDG4HvWfCyvsVsiu8oC6rQLPgzJJOf6dgwLuKaoFVW0aqehXJuFp6W23dCt27gctwOu+fFYx/bt
jNKxAlMzCVPtRmM0i7Pf1LxksDUW3+sI96Zd5aQvdi6d2jd1EPhWdVX2u4raNk5i4VSxxnN7Bp5j
vnS+rVdNyeVvQtZ4x5aivs1T7/Cmyudl1Ve2COu5hTmbXLbKBC+Os7hIK+0sbe2674h849s+sjq3
Y97qdGHR2o+qWacQL87zrCjBN2ZLtkLT4G+mPOBjh3LxexuTbt1ASeK6APYIYaIYhk08zfFlj9Ut
4l25llnEqO5MUxZbjLMm/sALFfCZCtBMyz7LkK72x7u0kEO7beOh12Po4yRbovyyw9n0SXWGrFTT
FF3SzJF5z2W7JAVJbZx0rimyVY+5R7pIO2LWLKXxsPJxmueaoHIeE4BRvke2DBeVycY+qUmO5KZG
BbrOqjCNqwjVMGgyptEqsz66qJY8BsrVOrHth5pqP7j8soqw36ZkFB8UGorjBY1oJ4tCJEpkdO18
CKsyy22ZxFM1Q1i0U6tLU3bgeuMOGIbi16LlvtZzv9BV7KOiO8dEmaTMB9HppvDthruie91183JM
4OqUyLTBJ8hMZNViX0DUz7LhDks+b6m3+LeuxbQEl1iWS1KzKe90Xfb5cdZY9pvv42FdVH0gm2yI
lNdVZ9A7Maptp7jVpurCccpcdYIqNFntIvA5jU95wrORnWPbiV1Gqua1nMR7Uzq08n7ApUaDPy76
tr4wTKIk1PHWg1/c8owUZOVohN84n5I1hNg66dK6TZZuGrcKSPu1KZk5ZuBAj0NH7ImhTblJgbiD
OzRctxAOT0UXuW3dUwVkpxxOgutrTU0RXw/Ata9714+6zrr4NHD+aUJTedKWeyfcySHtddm7Zm0r
0Sitmgyf26JHu9j3y0VOTFmtImUNWmdpVd110vtqbf1Qn0g11BfLpDZ949KtKFxdJPnSe9jaNBTi
VYgcMKwstukWR0tYycZGH+bS578h5x0kLKotTwSmKj0WA1arqS2lVlFVJouLm1MvKpRM7ZjfQ0z1
WMsQxq0YJ7ebc0gqJFTQEzqOTFczH6/B9fRGQxDi2xy1M/De3PXHCx7K7RAtvUxab9wqUGF14c20
S8si2liyhLeB0mhIChvNx9YjexoyGzYVGemNgkSnuWdNGqOEhFj1p0O8hMvCq/FdC+8ZsE1bxbHT
JYvaQc8iDa/l0Mlz6gQGOlMOryCjRLleIjFuUTpAkianrNG+7MFZz2xpal0iP70ZER4G2NAy/xRX
CJa0rWbyeyYwT7yLsyJBs6JJx1w7bvqoxCYZRqS2bZ3JXseTlKuhq4qko8P8oR1JazeqyIc8cTGZ
LuMxknRXZNK44zjwctSTzRpx6hd+XYYl53oqVOO2bnBil2NavQHBgyV5WfldX9BpV1el1b6Rdl0K
e9d2AXerJeDhjDcqihLoqruOpnncWV6nWjlarokJtS5QkUW6zEa8WZhPi4QO4NSbqMONJma2c9Kn
Q8bWA9Cd7DIH+DM9trFMZgtpuuYkLzRlXWW2pBdklcLKPKaC3/qhmV+ZOJTFZhyt5/BOhggJC215
PqZ1dBLAU5/1eZ8n/WDepXFuTsGr41NZLfxiMA5rB15zq2RHNkPP03MGXvySj7VYE2ki4ACZecvH
rk5Et+TrZib5+QAp9spbyu5kv7TveYz82eTK4TpKUbGtG/nW0rI7QTMtzjiv6rdu6vxmaSezDijz
24jVzXFKiMs24IPaVVH3XakrFLe6lWQ8LwKBQD0r1KwbY4DoL7CaezGCc+qmV8swxVteIyAapuly
t8rL1PenHBLKdT53w4oyjFttIORvJ9INJ6geaDhDeRpt9mrHTtZxKBLYMtFxV43Nhrp60nAYO26h
UwMMsVVtYxLaN/xd7CVL0hrybpvBru15IBDEF7/PKnGh0xIGXAScXaVTHG8qOMZ6Xna1eJel8/LJ
qkg4HRBaLivkLiGB9CrpwNq1KgeWoKHEgy66qEimEPXqNLXAFaM4NOhUytpCwJEM0GpN4oxbXgVn
+SrUwOy35RgVV7FoBqUjlhXw1dCCA8u4yqiGI+f5ri/HZkqcmJY16WxIxrQ0H7tmmddVz9rNnBvm
NmMV5WFTdzEdkoaT/YKENPN0FKOIdAup5VkUanEy+yrVXVwOSdvAlmcEsQ/x3PPX8zgvu9L7uNCo
96keTM/mNZotITqDBMPo3MkhW9sGFauJ0Ow9zYruhpdZ0LVj9BWmfbfmc5aeECnMrm4RhQXpy+pN
P3qskrie2JwsRaM+cXBFbxAS91U2QdQdMiDBOfEDTQB5xbUHCeH9nElnNLEtvXMoiBUNEOCABpSQ
f075BPlpKNrTfCHFiXdm2EQu7ypdlDJbdx3KkshYM+rMh2YDPedJYXC1IiHNNHM9XUW89+8huFUn
fnT0ol+mcOyirpk1gjVDkmmsy9fKZsV5SUvzporn4oLNU6eHNiww+/JUACy71Lpi09F5wus0LnoP
CZADouBQYT+WvvSboewNvZt7WtyWVVQBsLP4AG9VTbuWt+3W1nVzgpwyfC2Us1j7ojAzxOJsvA4u
FZUuc1FNJ/2A+etFjGQ4bkmo34cBQE8a8GNnY4EioyGbNpAEApk6LeYOlZulDAqt+sIUW9LlnUnm
UJhrSyAnWqcFiX8vcVb2CWg2Vb4iS+szq2cbymNBigVv4E0y8WFs5didFXxcRCLnZaInuc/r27Ke
u1sUVcvbCfVLoacmUg62EfBSmL08cucjq+csGYqiYqdFMY+bysr8fR63QH4ghqLl2AHj/ATkzMNC
FTlpdGQic048yvoV5bDFJlrhG1CnUKYDH7NTYWj6vqvEG4jfCCLH6JuPYy9QnrS16jisrNnfFkyR
3ZjXkI6nn/UtXg7w9wq19R3EhSE/GaNIXEuKh3YF3tK9NUVvQcHKqc2TDiSX4yXvFpcE0w67SC7d
OsdofGNCJNam4g74o8L5+76V5c6WuMKJS3l2G9oGhAUepRgypXSIQGuYxpaWJz2V9fshJhXf5AsG
dS0KApSBYs6nbI2F90GrQMt8NRkJPztw6iBT5AxUrFBh8/vESggwrm9AichVDVqUrHIyJcRx3O5S
r0KbNGPu7qA1kH4+ANXARdnehDxKT2vfpiOkDrZoizXkbvCQlkOIWkVZh4ZN2QoGzH725Zr5ir2V
2C8JRCb4GuxJCotXDQvsIVrZah+x4Lr9rDvxvXZCTEVPpMx2WVZns1Y2JuWJSTmqSl2MDqK1jtOq
R21Sge6wHJeeTIVJQBpsm8sqszAZBNsFzTpf4qU6LdUwCqLbeQTZiYo2WjaiaopIN1OV+at4USDP
zGpqb2rGYa5aquARo0zhJ7YVqU5Bs0bNW0pqTySkv7R86/AM8LvQynAc8h6iUGTLGQycxo4W554r
0n2oagESTJWCwvpFygH9CiaJBAtSUF85U57lNjJ8VXcibdaqoqM9RmOEpiTmvZ2up7RrbyJO4QGE
W5imB22HtsCXT6Mo534zegQYxG0Gg4vpBN9RzdgVa88zHG9nvnQgeY1OwUT1hYMhBU/h+QFwAuW1
bevmMsII8AehDVennesqf1MKDFeyNl2at4j05XQN7jKzW48UK84j5mBR5pCuF+fVPDHLk1navrjA
4Hqqs6Ev+vdA/H14V8dT6t5ij5Z2Mzai2Qe0LA3bHjHRJU628LTKL2CoGxteXqjPQ4Uz6318AjJg
1CV1FeYEQrqvL6zz4FEGsGE6lVPeKNC1KMh2MqYpS8aorfu1iRsY4lQyMJ+QfpyAILkMTtfzBmIG
q86ieA7auYm9M5MkkKVKe1xxvClqsVRvWDqMsf4vRPIa5DbGdRNSLnSN5nSBYGd9e8nGGjcnsvH8
5tvFA3hN6HHlgCCpCJMMXntUJIZ9CK9LPK4c2DEjChkKq5bQ7rKeqMGgpwzxpBUSzmwo7quQfLtP
8qdOoS282xdDzVRAVSY+KFcAmYbaDJAnHYuovQH1bkBJCqvh3kF6tyL9wnds9l2n5RDVGeQ9dRRt
ZpBadBiL7rocK9smakB8bUnd63pC1WamHf+9G2UYVzwfITXulhaC/RxoXUPiEuRbFkfDa9HhfKNw
h3ehibBbqdi6Sn97fHvzHxWBYCqRkjRmUkpE6OdXUB7P6RKRFkP4mDXkwAbWduNOsrzoVp7y6cqN
bDynYqwT22Tdw7u4D6/iPlMK+vPEYnh1D96vADmB7ktRT9HsYKsNpp4XPVgCxLIo4xNQjfP7nLeQ
QCioQNnvYLk/8X8wWCCtUgkon8YUQxn1aZeuNr4fKpCRXFWmFwsbapCdIrWb7MJb3aVKnlVFJy4j
PrS7WjqlQb/3WYJ66aNNFJoR6zynpP+OYft+n4IAbydIATU/qBZKIg6mou4cKToI6LpMyXQlq2q6
srkDuuiQBW7wbcT3u+SwM4YE6JsSim+wn55OgprTuGk87vWgKkiu8rKlfaKmjJ18u5/DQWEioM4m
MIikiCiY9qf9zMNiLeypBjanB7UdgVZUrl2TD30CUgbEhm93d7iQoTsC64hQqJBCHUDtq52Pqpn1
jE0N/qjR7efAYyYDtYd5BhFoK9MCnH7p570IBYEBlOUFONbq2wZg9icTYE1BUZcwDiXV+OH+IxPM
SMxUQF1IA7/v+ve5L5dobRkLMVQgo+wSOAcb1pHPWqgW5L64SZeyiUDj6XoQ9IRDIA6iDBSTAEXF
C5/lTarTWsh2HUgRZ5pKa2ySBsqahE3pACJbAP+RdNloIMdYyHI8UTsKSIjzuQEBuBalnlFD0HGb
tVG+4n0A3/9QluFDgEALhYQ9B2UUSkwEtGkHJQHmbFJFk/9dZjMzpzUQWXIBlYi4XUVlPM/Hrgwo
XJXjBCAqP+HmLeQWEFChcgPVwc5OEHTDgODBskYw875P62ozIbMPvWMKP5shaop10aT8tBNUXGdq
hqsdF5xrN1LRawYeD29HxPeR2ObABshQgfFQQzfbQANACX4tu83aqU03xmK5q5wHIZgF0Z9ZWahP
iOYQwGGODXCAFMoMuz7Eafq+VmkJzCTP83eLC8u1iOYAwZQwMIGXKVSlCOjv5ZlxLQT0UgxAQoKM
puU45/Pc3/OSAYtuVN5HrydL03AyNwOEe99zBeJESy1eNYs01aahEp5DDShJa7J09ayZAkqVzC4H
FlVQCRMFOo3ZRpOFuUyhmrMcpz6LwkmoJgjQ1ewM1PM+8xHeFcrspoZF08bQAFKqr6cJHQc8oup0
EmMV62A6kK97Nbfdevj8hN4w6KSHAo1dNX7shJ4yY9Qx1PY+T4KAQQsogztYNA0YuwDHt8lYDbm/
CpNqb/xiAxRv2ikFpXlUG8OVeE+og1VjEdQ55mjsLtIQ6mqdtkUKVf1I3qbFdO5tDbWFuLbzBY4Z
JJClt3O0e2Bp02iHBoAdmI66oVoxUDY/4aYg13NWYKYzKRhfpVW9lDtIm+rvhb2Dsw8Ex+AqgELB
f6IgeBxjOJjx2FuouChaimuijTfA6TOoKV7DGMFPSZZGKMFdfmFlDxB820kcOl8cC3jjAwnonwCd
OGQTZIT8MJUj1LtLBf49i0BaXjWQ3V59u5/D4IrhLGoMfInDuQF4m2H/Yu/j8UEpKlcE1ENdM2lP
KQaaD5t3X/Uta3czZGbA33F/e3f+OKzAWQaQ0DB0LOFNPDjj8bRHUHLZEGzjNKOReJcrXN1bRF13
nFvFK01qAalyucAbYqfpgpvfAmzDT98e9J8ijoKjNjGcKWRwfgYOChwcaBlhF01VAQXZJTfqcprT
sV1lE71Xs4NN/e2+/rSAoC8Ocyw5hgMacA776XDzPquZY2LR09IUHzhPTadZXsIFNTStFk5OHx9O
PPzn/cYxUARG4a0I8pniPIoxi5pJVFcxlMNGOV01MyRHIOCJa0wwHDWhfP5YZTOsrG/3ChvyAF6C
CINTSnD6jAJlZPQQ3rypY5/iEShJKC8R8n43M+QaXcxl3a4Ja+KPRhTTJ24a/JFHYSgTYqW/9Tk1
YR3J/+HuzJYsxbEu/UQqEyBA3PQFcObB5yH8BotRiEkCIQQ8/b9ORGZVDn+VWVlfdZuVZYV7hJ+B
g6S91/rW9qX/5qtq8DdASMJTDWNvyXWRNA9xOwUvuovbczJDdEwlCIjXBB7x51b6dMxVwTm6X4hu
OAGnBfqilNrlvpgmDI3hN5JGJvMRgHaoct8ly+cgnEyfkYr01RmbJpyfPlJf3FiQfrd6/nwAMtHx
+9mLcYoschDyXSW8HcesZD1w4jQicRvs4p9tr8V5TTINf6uF39LGxWGEVGW/J/6I3cEUfNVHp1YW
w+XqJrIHB4PNtGTVaNPBEqngIN/a92TQ+H73U/MhAcr9S4sWnN+zacEjiEbL7kpHVTzWsfDgrq5u
pO3RRkXFN4aPGlCPbVu0or5p8ZhdqXycZ8l6L0ywgvbgDAzJqvFMDWy/Sz8NLd/KlWF/6VxF7gxs
+6f5pz5TimFNG1ip36qxuwlfMqF3JmxHvBHQM5CCF5zdScXnXVg3rM+CDriN100/miYIO8Aik8B5
vHBqMhNjHzqbsIKQHNZszPWgLdsr3S0QHklYvMmy6+Lt0tpkP68ieDdauteQ48DPOYlCfSQqCE/d
IJjIlrLictMl3OyG6nZrj4Dk9nCReZRJVeBkWio2sozPbhpOpl7BjGkXnn5t1SFEuwELoyD1+ZdW
UzHZmU+6dLePKuE4qrWQKJN+/XsYNFycqEQo5izHgbNzDCXxfQ5VkMc8mvV+XNYkyuvGkE8Etskz
A/0CUYfRYv0ArVKfOo+oFsIk6SFmo/rchUsSbt2SuHHbJHPRZnS1trhUHXTh7dCOpt8Azmjbi3Rm
mbJmBjedh+BuSAYaEDfzLyplHRa85K4bhd5FLYeQ3Cw40aBK65KmA9ZIC2Ps9uFWgwzWTEeDSk5q
mefdf175f1/3AFIpxtqAD4yQ/vlrawJMLhnnqk9FAvEjhY5Ykwc16rX78vOJfiM6738dFb/wxK9K
o24R5W8Tsf755f95Vi3+93NW07++eRuo9a+vLr9P4vrrv7o90T//GZ7ntye+AZt/+uJv7Oi/oUN/
zez6N3/5J3T0T9jsn9BR6t+4zn8O5PobPPrX+Rh/gEh//ehvGCki7GGM0R23sKgXQxL7HSNN/uEh
+47jDjQl2iwe4lT+HSMNkUrB+BsaJhSKSXArcX7DSJHVhnsB0ht/EeLABqL5+/v80+cEZPa3r/+I
keJ4/8vZgE4HgD8SSngw1FQxnumPxYZJUM6vjrPUVW49BHjFGWzaT2sJW3cB53YokuppSgS+Teoq
9SqAW4raJeOhKnZqwN0Vh4k8lM360gTmTvvwZu0wPZEWDyo8T23o2mP773znPqz09T5OeuGnhZ2K
bQDV+5G7SacEx1GCHuCQ8OHzWiYfxRokbb403gp6Y50vEIfvCy7R765kqY+JS5oxS8aCpb02czrP
3vjVQJc5dM1a05Q3CLPAFlgpKLGa7uEPiG2UzAbeg67Tsg7IuSwkGiLAIunaGtSN7ac68Oe0g6UH
n0fUKQlNnUVcXthQ1jkYJoELoE7tXPzo6ymdI5igEhc1nVpYJcyhz2vmfTRompbcvHieaw40oMXd
rAEfhmgdNrKfLIQK9t3o77Y04zkBC7Stp36CitOIk+4+i7V0pzrslmNdNe4i1lmdKNyETQItfFPa
wzIHb6jmQNtKdaTaPQWhtkcZ9w4qXs02Rc/azeo3/qELoveqj0iRUmyVu7ahwaso3YNS1t9QKvpr
Iu20kYTQI9yqOBuLxm1rqTVeLS/glABsyKxsa5xmLUygUvZf1qDWG96JICMuRDtLqhuj1a3Vtek8
ufeHGOiGx9x5ZdWcjvHNZyGtg29JaQcCkPMzWcJ4r7zpBqm4M8haN6VeHzZnE8uwzKOC2in1RSDS
pC8M/CkzDMd4GOmQQj0AERFyv9z3rAq2Hpf3FvZWHq/zC+aKvS3zRfv18tFAmw0b6T3BRC5fJWRw
3CkebCdoWuivqQMs0/8o0WDk3WqPo+QmbaIQnBJz98SMeHuarts5cNOmL92PhCn2bkf+Oqgg2E0a
tvc8Tl3eQxG5YHwPzQQhSRoB4EjRrNMj6xtvI4x/Lrq53q5mibZ1SII1lf5EslUBJFS6ELnnFfcj
9WSuq8rBojGDfzeDpLmIuoWcC3PS34/hSEHRSnBTwJ74XU9Hfw+d+bsMIYDb1W9x6wWKfl7iWOJM
M961nmizA0IdHKayVUeIVAcHHHUPP3NOY7bGl6hYLsQV8ItXFh2BWOmtoHGLmmF23mvbTHAZPV48
4A606eLhvIfCsMzAZEmwPMSCTjmkjSBl3CmV0SEaTpOYoKzbhn2mhSdEqm/I3K3uzyImIWMXq4Z9
X8hMSEo+QIuTHlU4pJF8ns1wXEFAffTgCHbowdydMTxMuW/h3jVddAD+XaXMDzcgPMa7dkmWa1DE
3iNvQoBhZJ12dYw7t+NjCd4XaFHZ9MuPeprr524Yg1TZsPM3E2wzYBOQzwZgClmknUirYE3e6h4d
9hKh0/fWzjwWBY9PoN2DJrMjG/b9KChct2ZBb1vSx7IUD1Wt5NaitbrOsSputnn3GLR8yJeSHKbR
uR3c9ZRZ4jJMCzoGVfhQ1JVKx6HZ9tw1mZ6CKZWVn9cJ0GBgjxXQITqlZl4/QCLvk2iOc7vEeTvY
iwCWClIiuSui+L6aP3s8Xm6gf/wAUc3kstARyNr1qQjVmnGwIf4MPcrG/DQv8g6y1nJaFZM/kb19
FWBtuna8LxO4lAJmwoekkEmg/IfHaIQQJawpUw6rN50nSSJYYPIrkPwUfhAgpl6vFtZaRVIv7JcO
KteybuZmbU7+CniFVeoeEF5yr/wEYJfXhm/GAdnqPPzBVyH21na8OhuovAKwtCOm8nd0qIMdA9mW
k8r5pyHExtF1ZjwpFlb7Bdvp3hA0SDCpu/hO0mJ5ADpQfx5bFe1D3IMXamv3ZQYRma3MtrmLnoSI
wqcCZFmuACM/1lQOwBVqekL5zTIoujlp+2qjjBgPYMTWzyDD+Cfmz14meDI0KZyTrLR2qxTt8TFJ
KM4tcXlcVVZmXU2WnDfFvOWTNxwtgPJTEREY3LCH8WNr87zEerkAZaUXhntnSvt+nb6DQhkOKL9x
6IRVm5nIun0HcOm4Sjrs2MLcMxdAxtkYkDcCnx5XVCXJlndr8AYpLdpD/oZlWizv0OjpfcGIOatB
0F1SD6ZEpsH7UpoeeHtsIMJBSTYnbgsfp5GoDhqzSM5Q2FqQZcA305r3fQZnMTy1FYvSUFZT5rPh
AYfamUz4rNZZszSKLGiRVmYG8t4+jOclB7HWpb3X6+2wdgrhBx90f7huPEIXUOfFlIYiJGmhXLEB
fWaf1Q3WdGPvpQk+2CczEfvaxmh5ydijzPA3cK4N9gYg0A2w8kO3BNj1oPfcWzxpCrM6Rp9M79rq
pZockLumYK8LdK+NWWv8/Vq8eLHlu6JJ3GeRVGMK2I5uTCOh7A4DCbbBDQUZxpa+95VYjgFFpsNN
nF6azs8qrz7ENZpF3wd2ZqbwzOMVJJZZ3cHH2hbKG0QKzlgDRzJ0u0bFfMRxQbJWwu0ZGN94HTVX
dH/VyyjAusxhWz/UsaqzjjQjrhDKlQD/0XGFx1UoeoZycHlrxT4ckyGrYtcjs8L4gdlAnsJyivZL
JDeo0ubU0E5sfdXWaRw5DTKSuAOYX5Z5c3HfAxY9KDj0l9HdGBf0hJepq7vcj9Ylra2sc4I2O6vR
saXANB+Wod1VDNhVNIDvKhqsKA83LSjvcgdzlQDhHvcETAqf5hMTYH1KXmxDKLTeUvJDLwoPgR6X
ibLkuWjGJhV1MYMgN0hmdJaka6SmlBjrX4bE+DtrGmwW2F+2ZVUH22l+IShx075JSDZP4X1Z1t+9
cnqfeS32q3Zg9z0jc1fE9U32tptuTnBTCThyRntZVM/vMNb8bBLhgDJmPYjZpzvf6AnrXp5Ado1p
lCikW+DHpOCvnnFNIFHoYNqtFY1Spt1w5lGHNdKxtBgak01Sj+D0ixZeEZbPHauL1xvdk3Zoz0Bl
JpeBDPTARhI5SOPEu1rsFGniDwg1dLrK1Dy/+EsxZThQnntpSdYQLJw00n17bQZi0yCYZDZHckwZ
cJgjfN1HDUwRTreunvoSjMYKZXvjOuLtRqAmB39sN3NlgvsYpQ4kHKOvM0PN2C4MOrdW07Puo+9D
AziLIOK0Dwc/BFDiL/IJhWzs0oL2BLmQ1SSvFMjmQKC0D46IfRCRMguA8yKnUvtn4co30EFN3pV+
DiOAfQrqojv1Pgi9zNZFc4pUZHAuqOkN5/izCAAPhxrVnjRu3AFUEC9z1N0Tf5XHhjTTtWHsozCm
eF36QBxUJ5MsjtYoBRfS7SvN3GasxxvZ5hKernpYM7QoYW76ZHkeCiJhqnEgrMouajcxkVwAVgbZ
7HVvPK5+RKvwDj6VakcQKgHxI+XG559m4asvejGP+C6vM4Tnph0ppStypEUeCjiICDx7m6bUZ27k
lMcaHkiZ4CJo7h3VVKZsTaouLeMstvZNQxF11L520MYmpGf6KCUljkFXi+aygrh89+J5PAf4oKp2
ynsvQTFMmM3V4MdpxAH3gBOeUhghCvhOFGWgUs3n1ZEuHVtTH8ZkuRfB/AnvZDoCvAY5MA2FvInZ
7bFENbhHXOzTWM9m29YIxoQchXkLlC6tTHtCSqk48aIDYUpx5s7hDQzh2AtVOKujP7cOevjyTkKu
DnWLDICNwvvQLtM9gib7BQAIsgCuywGuYhP1hg9VtY+tLoJH3Biqhq/t4mwBbo02D+vMw+pMRa/d
GbYDxzuw8ZxVPqk2c7nmYg2fZizUQd51NV5gstb3w1B2uVdUnwwAV3hTS5EVeu3Tpn3tK/lRs3I+
wwzBw5NlU5Ekp0O1PNNyGjdeQY8gz4pdsvCvc7M0m96zBzvLdWtmLJQiMtGFo0WzQG32KNe83Os5
6gYNl6XAQra9yvWkqs/GG9FpkbgBWd4UWU+7vWg7+1E6qzLTx8ijqD4K7sIOHZ2vR3GIG2JRkOth
Q2jFkHLhpbincfCjHdcfFDAnpgvGT2Rl815FcGLJ+E0rWCx+0907yUUOmu9xtiHCCws5MNoPl4kF
VRqrZcpVS/prWwmaBq14A1EyHUHodC6tADRuh4qfosH/UkboVjo+7VpRz2kYQ5/GQfLst4k4LW0Y
Zknvhj4rATIdyDxEeYPNaC/q8uzXXOUlGIUt5MXgo2qVn1t/7U4WdNd2qnpcO6eGrV0fQ2yhadAQ
lisdLRt/RnOM2A9BqsUbh6tZbtkG7TVvtBuvYm632HxT1OvPiZng/lOzWSMgwyq4Inq0oP8EoV8H
kcz8SBIAxrTJQ8L8U8+CwKa6FghaudHPaTtXOSn09MuO/6+kqH+rM/1RZvr/TbDCbJ//qFf9a3zo
v5SqXz/zm1AV/gNCIYakYBaHB6Lbg5r4K++MUWeQcDwMFmDQEm+K1L+EKu8fmC8PeSuCIZbg/6Bh
/SZUYTp9gjQCFC48JgydOPxvhKq/oTw30w/ziyCmUORf4ugvHsZCy2ExADlT4Kovwc284CgQUzry
52RqtrMY5nQyzAPfEyHeO1ZpVRUPxgU12j4GdkC03xXlj3iXMDDoc+H3qGsHhCTi4V2F5Y+lgM0J
1wOLsDFvQACDtBnlL6EU99X/rrf9lFz/5LT99C4hfOMcC3yMlvuz3KbIjHK3w6bbDLzOEbuDexF3
AClR3lkEausQOy2imTXa1KDMy8BeBr8TWdmTh6KtfwQSEv96lRY4EhkQHlgljs5S409xuG4TVx6D
mNW58dnDVJFtwvmnPsLpGPalzWRcnjqGFAYvzA+ztt+IDtzJ2hJpwrh/VwANUxmB1y/YmYXdjyAe
UV9xZlKXhM9ejT8UC5AtRBFAYRK6NUPy7INehlha7KYBojhtkCLyTPBEupHBvKlQfwgvj9rYpFPH
Hv4guf4v+mV4kyf/fD1vniwH3uUhTgd768/X0yrNOABVP2UFyhg9X6lXPXkz0mHk5uGs48kOeNWT
6+5DVxzRzO1BS14o9x44mtXUX8XJNN5DNNm8hZlMO3ddyefe71KvSGWAZqRZ38bWR4TG33CJVHol
PjVruBVAnDyuXpKW7V0975NhOhRTUqdItD+TvswgkIl8baZN7KNf1p13aGT3FPLiM7yOe9eJb00Y
7AVlu9KRo1pRj1U6BxtyQibuv3U8sT5vqnQM8xpjC/9qma/OTwLRlQhgRRJp6jZCKsJdZrz0aeju
VDGf//PnApeB/u2T4UBpAuja0LZhf/xlwVIVLT1IWRhyhm9J0T+sQQS43m36pb3roEi267QeyTAt
KRL7JO2S3cBBLU8eso1V0l9Xj13sTUOyXfCpJ+xhRNWShQjB+ranEIXrZFeF7ZcR92AEqQ5RQRDN
N3g2vkdmlad+AbkIqsN8VDj1cz8ZTW57RKAF4qSGL+PGr7Hswhj1cNGU9tmvPSiXo1hTEHNBJsNW
3ElEKms5NEdb9f227YxZb+ExxAvxFEdZUKiPuj8vjOmNqin4HWRtMyMrZMw64nYBkXkg5x2i6dBb
GF7HgDReNlr+uMA23BYGK5mZYJu005R3DAjIWHGRzmB1b1DNs/LQw7FEyGxt0Tkk+H4G7UFlCGy5
rI0R5aunNclkt/aH2u+++rEeTjUkuBQVdJA6AUcMpOCXpgDoKOCz30k1eFnd4G3TXpT7ZRyfXNDv
kjLIRp/tZUmaDEmLNlXd8lV3DIjHvDRpFDTQn2r5DaDlJUIX/FDX84sR9AeCeV4uxNI/ReGEJYjQ
uphQ59u4fjSYB3BtDcKBdVVEV+dHj8gSVnfVGD+UEX+JbPcKngSFGo++s1sh64a6weeGl5cgOCBl
sV+FXVKlYhSdvr9XyIT4aLRyTDFA9GlZPixXb7UoYaybuciD4XnoETgqVf8tacy7MqRM6wTNPMoN
5NWRz1uQM5DgA6CZxtC0y2ZDQaVnfhG+R0iH5VZPzaFdwHBRvgQ5QiWfoxl5JMorZCwnNBoQBqoU
1z3a86DiL3QWue+tDQxmreFkIydQIIPK+5pmfWWvk5lVnoz9I63AtJtbWMlU7FESRe+EWt5coveW
YVWAT8OGRO3OCbQK0hqzc7BYAaKegH+0u2CZTLo086Zz5C5q+DNIR0RqRPdpgSKDLE34CIHucanb
YTfG7kIrW+SMoQN2Q3RmVCnUzuVHDwoudQ0BA0DUtF+0wjgIR05oGIbMFy56mBMVbcCbfyuT2R0S
uOFYyaGDotE8mJpMmwYWAAYHIOnj0TI384xttQsBOZkvQ5voZwD7WA0Ul5x48DLgUSQb3Zkc2V0o
7m1ls4q0KZ/bJE9Yo9LQseHkAh+pUW8GSm0K5HmMTdZr6EBttpBSHwG2Vy+KWD+lCc6qFQRdDnE7
OrYTkV9xWeKvC22zflGnodNYI6vP8n6OIfABO0uRokFwsIVq2gNizIQo4WOJfjmImn9FIYwCIEYK
ABzY+Oq3oK7YIulerYO+UuTr96JAjjrqNjP4/9b2F/BT2J5WVWW9rB1awn48LoNC7Ja0FJpt8Irh
AzHKcVaksym2szf/GArvXZIBKdmSu52FvZD5dkHPqHEaefKLcLTI285DSF0fDHK/e9tEIoMzd3Gh
Gg+sih4Vxc5G0QI8KZj6O4b0EDxkvi2N6Tb9TRMpFPq6uul3dRk0e2QOhixRr3xA4KYkeKUee1xA
N6MiSKItcxpB8gGGRhTUt0ESot4KLMBPgrawpZg/HdBvOCxMv9lEqnrskSzBTVgpoOcdor7+em8K
5B8pIbfDsOMb7nCRpW++KOSM0QfqGPtVc1mQftq06C72Dl5dzrx6zEaKiPJcafgGoJwy7tY6a4ow
b6FqiKaRm4V4cBonbjZcT+SmgEfbfkVW1kQz9G/bdbBskPurbf3ccBWgzphe5tnCax+j4GI8ul16
dByx2vs+jBf0/LqfWWrC1W3CHoIAotN9SgWayCVYfvAGyhsXsTz44YQ4N2Py2vuhevRr6oA5TBgs
Qpoh4z47UghzsHxgqyxI2qCEM+QQMTzaAqB1u4CPQR4X2wiysd2GEH2e4fmnCexHrAp0mBjwIjeU
FZ+kaygSetzdpmUEwEVjlTf+Wh+kCINsodUzWO8wjUbYPdKWCENz26DM08kZEfYvNaasXJexe1V8
JEiqWXkuTJOhx/0G8OSlb4YLB/SwVTM6LkNb/1qHa/RmwkgesNzWzBBI5IWyMkdXrhAugmjj8JnL
G9rRzni7LqzXHcOQkp1PxmXbwpVxnrgzTHubPqxy2YT4XJa239IuKQVOCuxdQGApYpCxRKRucS+8
xWZlR0jHQsguFSpcHzuNHARaxLwdEc1BkhJ3CaT2W3pmUwRBXobtRkVQ9NoeicAuwVyJoYfZUhkx
7Qsv3kpa46gJO7fnHWpSanFysW54gAuIm7lZvo+dgUVLMLNlXZfX1hb6WGu2wc5z5sL/WmGQRzaG
VZK2zYiZD7E3nL0pupZxfO/7aDmg4D+uJqoQxpv8beFBvbBJ8Oon69YFuJ61CTfypucUId5y1Jsv
XGLuB4IFTxCsm0tIKsz9IBguATWozsTQI6WMi4Bam30s8e1jXdyaxQGGKMyRV2yLXk05NYG+LKsL
NxF2TmR3IKm7UW/EEngDPv7A22k7fHSSXEeJgJOjL1McnxF+D/h2sfqdWixyaASor9outT6QajHe
BQqSrWnGHSPuyMygTwF0t2mq3hKrTipGMTWSNSOFMPuGIAAXmGXOWKxgM0qqt23bbnXV0WzqbHgB
RxRADuj3XMNDAFCMj5xoDLlYBCZ5CCzeGElWpQnHcsMtJbXZiUUdrG7uDOX7ckEwHdhqmXl+A3tF
t+m4aKzIZfiyGCwE8GFBxj2sI6exgxdIQm8jjksG6eoT7/ieg49EtrjDaBSMm4D9aVA24WpyBdpH
Mfo8es09HCe7madKP2CeyAwq1aitlP67jjGewS3W5NMSmmM9BI9G6wQpQIb5TT1t3UkF7rgiHcqr
iAGulY3eeENDt9UqF9iI0PgRZcKnUiXP2ncI8ZZi60YUl9PU0bxmXGYuYHPqGTXmMRB6dA2lzgib
30Kj76rBQjluyaZIYEZWGgSki/vwOmNURGorDJwBYWrhg4Mrz5ESQw2HUUbJrnOmPrZzv25aFl5r
/35qkq8ANjCQoKE3H2WY8qiL7iY+gSNv4oNHzFshg5yPFh6bQXZg2erVP7PJ208T0E+DwCsMQFPj
/mPkXhqd0QD7fAH92SUTjEaLKG8wXoeg23oF24er/HCjvOu7Mpui7gRa6on2wW5l3gbjqZD2gpHa
7uYOzelUdGwbIP+8A0T7USl8sg6J2EaqK/zyHF3EPkSsHCG9j0SIR4Sm3lfP0lPkAEC0+MVyen0k
mCwGJiBbFn4dHd1RBN1b02U6UbiZ4cup+BnB0LMbkPoo4yOzIwoj9XXl8JvjMtpjA81CTCvBxJK3
CjMDQrJ6KeZYYNTK8K1y/Ltp4hfnoj2r2DVExjgqsKUX3o/O0JegrvJlaVPnHot2/DTb4pAM4pvx
xMNc2lvTHqetbsvNzA8AH+7HoL6D37JdzK2injdiAmA2R1u/bD9oOzxVA1xtT+C0hSw227wXNfYC
7w5Tns7rWn7zcSoyHT60dbwjdNxGZtf0JfwrH+5MfAB+h3kt/nnqSR6M0d4BxKBLtCtG+ykMhge4
becAcafeiL0XyDatuinaOl6WuZzMkmMIQbyDGP8xLPVjK5dyg4DSHopCieYF4dymC8kmsibKprA5
zpOIcirGZePArqLwtn6GzBRGMvFDi5FQ28SiSK3dDYyR2AhthUk4wim9RQ4Xg3NuXSfITvoe+fp9
8XCXrj2CjqiaLoiA7xoSkGzwwagJW77qtr+FxPEwsHQD3O5dkjsh7jkGv2W05kM6qeGuodOhh3c6
tPbRrl02m+Bsk/o4SfggYM/TQcSHmMH8tPLH3IJAagb1KXbuvtP4wncwtXy2bag8NTijxNzBLETW
zzm6ZOVwHajtU3SJb44MAUzv6Dou5BpE5q3pg/d1WTtUrOO752OsCYK+B3T5PA8nbD8eZuBheUU4
j/EeTcgeiGVVGpaCQ40mG22qa4WR7afhdqkiTA3aR31BNmWJXdJyUd5ZkIWvZFIJ2se5PmIk24wh
YubdW/DIek2uHSl/BAOdr4gX47breXnq++ZHybS/KQo4CogDWuTa8c9CO5vcsZl9M7ZbLzZpzgBg
bpN2RJLOfnxolPxRNSgBVKwvmPx0rsHVZ1q2bkh1T/TzpNcSbWSPcxr5w/FNg29E0bHSLzWzi0Gy
ItbTJvHq6FXCWgY0NCjoCtik5iGZd1YzqMFOa2waWOqBrb/oW64Oc/eOmChWo+d0bjuQChetgOpG
uyg49A7zOMxwGx4wwAmIK/xkNPX+Jl5hRY9jgDEbs0SkD5NviK39DOHrbqNK5Jorb90ifLotgvh1
XIcYy+Vl5iv4LY5uH3MIKaa9wd63Vj6GQdJnrV2RvkeEDs/Pyq2z/YMLJ4zJsUe6mIPkbYyNLMLA
ijLEAADM3trpoiu3DUePbTV4GLta0BawDbCL9mcMW2h2yy2SD4I9bHC3olwzo08wmRHojWMTu0dq
796nimOPDlwOvv4TQdec4SQM8rkrPpD8xRSpW1Kjr8cVNSHG08hg7rOqeEch5bJgEj+cbQ4kXI6i
pXhi7CWYC4E+qoelmTgAPdZkkHYwKKt+wAA6zKtgiFM9eYl6AlCgt0mBZ4Sf+45fZKqOFlICsDiM
3TFzsvMHeUmI/agj/S1uHz1VbYY5ga6FcQy+e6l7sa1ncWgNEC0elDskqHehLK9NdFu2cK9Ck2x6
4Hxxz77XnsStVrMHQOLXBK0B+Kj49FNx+q90//8bBPVP1sDuu7qN/zb/D3CqmG3+B2nub5Qqfv3n
H3+/6W146M+f+E3zZ/8ACw35nkM99RFh/IPkj3npCITg2/jNMz8B1N/ZVP8f+KVaFKmJAD0nwgR4
/t8kf4bf0IG8Lb6LJEiMoerRfyP5RxSP9BdxF7/OAKxryAPMWaN/jVY6hAcUTFwIWSODthWpx7WK
T2xsD0jhsXu+Vog04RbcIR3tchUP8yEeYeVPCmZ12gaV97wQ7OLiNoKs78S4R5jG7qxAP+1VaCAh
XNr/Ye/MtiNHrmT7K/0D0AIccMDxGoGYyeBMJvmCxcxkYp5nfP3dXir1LZVa6ta7XrRUqyqTQ0Q4
/Jhts3Noil5t87H7HtuQFUwa6CurTTFLWlFdSCpmp6zW2WV+2hwmfWgq2TZQLNV7x215q1aK9lQ+
m+i8lDQW2S3fF4F7wzw4thEy4bnXcJhPKTQUYCy6UzLVV1okDkBmyYnrptqvXrGe+7bzOGDFo+W2
5YGyPvPk1TZtS15HPyWA2JaCVDyz6qFY8b0hJLZzxLGdr64HI2P022TV/1P3tzxAN63jBjbFKQaG
uu28NV2ZHYyivZQ9vZvhuB9rCeJWT+TOim47SOveKhiucc+DtOk4+p0O37yPUUlrwwqUmT/HZARP
s3K+TLvem3N8oAaVo5UwmDBAY1dgv20EJRqMlfnRj/qpkSIFSjE8+S6QPE1B0Y4Q9gPHt9rCD8f3
JpJSIENX50qXBxpJq308g6+oWvu7apG3GPL1axYPTQCvYWzoFvy5OO5Hm/pcHZAaaKyR7QzQ2ReX
cMzW3ZIlz9KmkdZyenPXDwAN3VzAQnRZEI7LpZyXapOY1ropi8neJLFDFWVVq7uxTJq7KERL45pL
jyKZpPclMtbTFLbZltnfOjTx+rMrI2ZuaXxN4/JlD/52qSS8cSd433jjfVz3lFnREnwocZ7p2xH9
Ic7NNzGL7Czb4tdaSbp/5inZFtySdqVktAeJJWT6I5bJL0GTnRTlt97tqQZLji5UmPC5ls2mvObS
vKBOXFHN74ep6bhZzebWhCsmErmd5/Anr6axNXwV79LQsF/J1huwut655sPCdymz5mCBF9xQHNoD
jy7jI09rda2rdN2zQ8Qhn8DtpBhJm1mLccgYa3kQ+cZ92bu8glPXnTjr0Tfyi7nkxRHJCYTkk+FB
gRZGdvyBkg4JiVxzGgsJDD1e21pdR9UUwVy5n7mQ05U6Ce8w09lEzVe58uTNCldZMKbZ1aN/MBv4
ONT2jTUwDSF6bYYBvXljLY11F7tdzDPVE2eyk9+pGkLAXhfvRzWRBBFjOZFMafN7bkF8l6tTRxEv
ndfwVkySc8WPs215cV99aXxmBrhMMUDVMIine7WazSERyGD6lkaU1ST+TIKGawNtHimEh5lmv3ox
xpcayM3lLXQs5fjcwXqjwfU/zcya75rKpqpQtPyKnPI9RVw4kEqkAutcOMvRXI13aNqJI8acD62r
5muLpcBlpaG9dOiqoLDdHzO5Siytvu8ee5LeOwr+4qswmUbcGTYWjPB2GuK7slQPnce3ibjJ8BYT
JcLcq/YhgilICeJuxFgeEN/rt8hC71VFOrIC4efCyj+1VROYNr2kfMzQ4rrIp5KHoTkrZ5cTTUuM
EbN1OA5XEEd19WMyoYtRyYCN2gOSQTxwXvBH6Yr5ldpRH4z2VO5HhxmXbqxvcCWUmOSjpm3J5Ld2
YTB5Kj7hZnzvWzTJ5Pabaicz8EbAvNLHlktyblQ56duxma6942XHephowaMl6RiO1ltiqj6YwKUA
JfXRF+UH+hEeTRDBHYTrExkgeJQQF2CyUJ7nwU7Ru8kDeKJp8BOqrxgXHIawm09jBAQ21VMfFCnO
Rmwjxcbg/SYX3H1jhO90v6a7GBuXUsz1p1on0C6Zo54s2baztF7mt95RxegOk8l3Tg/O1o+5SzWG
/eBISIrK8YdD6KTNfnFCE9LEQj+qbBS1JX3MHChmWoqAqxwzeyiJUVyaWj6r3rk0SvAqJeE5xx3Y
xsndpA4xCbo9QecLVUpfc4iAX6jyQmoYF7g1f1GA178Z6ELbCT7ni2iG2oV9dY5Kr/xuhcoKGJmy
akuc1Hlpjck+LRO8JskswLcefpXiZVq1Nh4ixKEnCXFPSe+PMpbum2tQ60pkmJrb1un4GK/l0TLc
d5NwFYH59Ln0hLx4MxJwTA/woV7gemcig1uxKnsj2ho4Rdp0ytbjsc/RvRdnBqEamnPdRPcFFU7n
lt7XQTK/5MZ0H0vaohduikG8TN6RWHO55aW3An713Z5M3rDFC2zpiwFeHRViUHToqrZ5Kpw5h77m
sVb46XobWTO4iZvtw7RMj45Ale/8On7AE1OnTsNYUxbfuYY1HzPeIEcQJRyidlWX396FSdbeisnr
jm6C8mu5TfE4Z+4330ZUkx7PsDQcBd1EMH9DvwtF3G1+f4eo5DRk8OngM69Z4jzyzdEtNYhHJG5s
/cG4ziuJrH5OaE5y6hPdKz7od/HWZRM9OCBbQSoN7xvfysjh7GSvVtYahNXDvUByCzon/PR9HtNh
5dDCEdLKaBIKDFx/Ne+mfiKn3kXV8xBLA40aDSr3phZNlUpXEa2PE241JkCvNrk3FASNIWW9Ietv
rMj8wPAZ96bSDWVLDoLnTFqKg1rn2fsYjzy1Uyf2gqyi+cAZo7e4pD7WdLhJAIzhxbnGI4UOw100
GYi3tN/OFTB1yrthiPA9FB20fVt8pB5iX+XmDB1Z8VyEfA4scx4OCW1OO+a/B6+fUBGKCPSiKG/W
MrmL0FFXrZGr0HgdZw4nOl3oZkgjC2V7EYc0zF5lx7hFrVm5GeVYXZLMwuEYp0FbGvPNJGbESuXZ
Z9Wa5j6sy+ac6jj92o0aFenQlGkJCyAC1VXhlO4j3yTQAWm8Wwon500bfhbUOxw65OjNOtB3mtMe
d181I0rM5MfHrOBBhFK7jWb6glwnHHa5Lb7lC8VqTpI/9xnCqSX4nCxZ9T6ayOrR2M9XowF/N1L+
wtqUHwn2JX3luomz5BLWm0x0HGdVUJHnokUtq58X0X+f/Y7H7X9mqd+2TvyPK73+Pw5FwSERyX8e
+fvjvvI//6nfByqXddAUmAA8SZeItwOv8jtEJf9i23qVpEfBIu8vRq2/DVSWDvuxTIf56/dE398G
KhgqpdtXfAstk7/Y8v+tgUr+I5PhU9bj06LjETckVf33tAxEKQPPSJnmQJPi1qOH9M40hvyRyrv5
mJg2zay2T6ouyhVB3tE8OrVpHWg9wpVKLTTLqez26Tw3Zy+k+aIXbndsAW/OBI3tE/fNN7LfJebK
kiBlU8jaeetnCQalY9zijbMmCXyDg4Ch6EjS65XKV8o/B2PYTX2W7d0+AceZcoa3ok72OY+QLasS
xA5PCgllrPtTsw7f1Zz435rJK27R25q9S0lN0NaVh27dhAdsonkXlu037m7jloKF8dTNrToUvekd
Q6KJAemE/m7pHXc3NQg33B5xkTt8wAkLYVOqxtmpooM1ETlmlmFY3NQpt8vaMeYBmM+X2oH07boU
eWNQ6krJIapfhcg6mqBWsRivNAyGR5PGf5ATbj9vZSvRLX3u5GeZOHdqjcxTKHuHWUtShzZTFL+l
TzJ7bAfBE9PkB7v1Wsj9LXNx9bbkbredYu/kp9RmhS0OMk/aGsOwvI9c59y1zsVtxiczwSMZ7e4s
VmCnopE47v7jslanMvV4hArrNbTXw9islDkD3U6T8VwMthssIZ20Ih1p9ZYKV9/KzgwB34TRiS3c
NoXhMw+335zNqkoUtZ/TwaWIegPvFuAuyy137Oq76qZvbHP4qXreMtTxGShl2mpKwuluiGOdp/ed
fbaM8tEN4SyWDLhKhRd7mIKltZn7ZkfQMygfOzt/ViPzNeSI3ZC4ymjFH9QRvEJvGygPHcLvxU2E
gHovfxIhOy65CQjgl5yRjWmPJ1CqlK0gMgoA7ckzZfSky4XwQ9JtHZE/kzK5xemgPKrntc+i8BZQ
W3esyPuU8u1F9eqCense5tzdVXn5Q1Xl4TcSZyq9n2JsT2IZjtirl2Sxv9RivJOjO+vr8pyI/LJU
GR7xhM1Jte/B6NZPWjVp/23ykoKAiDiXuK085zzVWb/JQbDNFC+5NatHMONAOVBCw8R13BXtd5az
ES+0jIPK3PcpLT/9OP/I+uamiv1XFU6fMhmd25TkK5HX4gZU5lqIrAC092HvOuuN+OeXUvUN6RhI
qyzfq6hosNNW1T0nS5PcRA0PrgzXMlxwWQe1LDvEZPtgpnVEwVHiRbyxXVVIrgEEMhPev24WFT47
BsIVUcE0TyTK6h1xWPIAnnu/TD54Q4bL6ZjGeqEHgrUi7Ug+CE/Jxe+9T0rFsgeHJuZNtIJmI1J/
FkaEfzfHP5UC916MyOadV7zTrgfmZJliu0CcnmIxYAM54UtjC2dj1SlRX3guuh4zD3XRx1L9ZZvs
CWmlY6JShP5DVsQwT4Ng9OqpcsLTjY6Fg3Li5aSU1nRCQS7KoAt1M7XgLGoSjPpGol/Qz8w0ge+i
QuSY2aUCCR90sccbosPItNWIRTsR64syDpxlGvNLY01JsDRTdKLp4oXei2iH6svOAoM7A7HQN+pp
cN9zeTMMA/W0cbGp21aeWHUjuJeBAyCb2u76POfNvG8bFYQ95mO24iAn900OhCZ7fr5K93zWXkKg
SBjPVea+rTI6IEDddZm60im5M8NhryZ3S7X6bVv67yIC2I/ClB6GJfquvOY9p2Fj1xeILKuhdsY4
1EEfhh+2X36Eo3MZbQ5cCz58tFaafn2yJWOei51TFHQ6J03DXWmo4iCfwngvnSy/oyIfj2pkJC06
QYbDae1vKnZuHdCA0mYfiU9l4s2i2Z1VUzxVDYLO1RHJYciqRz9Zhm0Xres1mxsQIBF2DhQmbfJ9
T3HEzIJ6fguRH4yUphSaIwI7suiSaANr4K41dvde2TDrF5jGSkNIncaRFrgk07LPvQaVaCdFWV/k
a40rT6gDnGmCa6JLg6SmRp0iDT2FdfRz0RgU5ZHug6XRqFFDUq6bvyPdjMeoS7isaZSqixmocTP3
I5SVrXEr017DAGL5FgkJtq5ZHjnqH2cNacEkPsUycrdLKJ/ZnHG3pBMNwR35Y414iV4+0zx2xlXs
Dhhv7ha/eThwu7j0GhEbYcWMcnmLNTymCvex1TjZqsEyBWE2aNQsCcerp+GzTGNog2F/1EVWB+HS
5ideTRKHwntJhcVjWINsuUbalhCbmj5kdijAu60afMs1AtdrGE5qLE5MOF8alEtXus/GpT7IguVO
3RD9dKEZYRD4lVMZdFNq5E7B3qGIAELaPDtWjeYpbU310HpE3D9Mje9ZGuRzGme/lu5wmjiFECxv
KWx5SCx1nDmdiSqlwaiZQFvTgRWYYKJ5QQk4GAEQjq18WDVRaEu2lSQpwcpqoZVYc4c9ACJrm+AR
NJMogRMNY26ekgSVk7TkLy1gSk0ydkS7LNBGqRlHZ8QzZxVAEZQAkI0mIRvPxRgBjlRAkiOwZLOM
T6umJ1PNUUIKWCATsJWsTmDhAbjlqLlLXxOYWYFlZWkqkxbJH7HmNDsT3TD/jd3UFKfhwqpJBwmv
zFqIC017lpr7TBb53EO8YKjChHrktbRHRsCtEHtSITwcXK/Y4/jgmPO8QK3PgkqEE5DUDKYDzBM5
00F5SEGl5lIdVDIySQulP2tF/wH0qqtWdZ410TqEkCAMsKgVhHfys+t1e+Cb6I5NAXRMay6W5GvO
/iazf07b6m0u8x+Oq4/vSNLEqzvEBdZRMR4ABw59w0tGJm9jCPEYJuLGNtPPajTfVh9+JUdHmHx0
6byHnKxa8lUuH8T+ec7kB1NPdy4biIdyYjZOyu8T7WxjTfhyyJetRZozgD5+7tYnq7lQfVseuBLc
ws+ch6Z5ySd0xT4xOhY2gFMXI7ikzeSFdcp/5eZ2+bTOdN6UyfTiNGnLBxJZnn4rEJHs0XP88hjW
3bd08H+GCwdYIV5o3V/ZT5HaO/Qsd8d2Lxytjg9HKzP3MmcFHdtjgYPsrd3WA57iQHVtdBkEFcd1
phdq95+HIeek8EPvngzTFIBJdTvHkKekj35arfvMPKGuZULIkzUZvqYb0cig/NlcBpqeduUPf/Lu
oyqk0H8wLknP8NzD9jGTxnf/GQH/LyOgxe+YhpZ/PgPefPJ8+buimL/+if821ExBTZzvsolbm2BM
WL/PfxZ7bqn2xVFjmsMgI17ztwEQR832WJZueoKuWlf8wVEzdfSGS7FpSiw6nLh/awD8Bz+Nok1F
taLkOxDS1X7bH/rHMrYQ1pRAAv66tCxJSujJe/WUhiyuQlmux9c//Gb+h3SG+HMBEWEDWuulZzus
KrS8P39BuJi5aRcBscgOYPRZrjlWTEqv7dn5EFN2BvkStltdu+kYTlxsfYT4rZfKJzG0E8B7VASw
rv02wotvMtKz4TyaqPoeVZVuQ6uzh1lT91mxNbCJNi0tEZvJxMj+1z/IPxqRFp07NBfTjUff8p9T
Jvbs+bTO01hsTqt7qMUqdrXr1AFUpzr96y9F4+g/vkqOnrI8HA+fJJaOvPzhVfKcvmarwyo2ciEn
AHLMKZJeSqD7feRQwLq0Y7ldS+u5o4NgE8eUzaxD455j6hBYouXsOscnwRA7R68ujZvcYckeyOjC
GeiPj6Xyif8My6kRPatTyNLuXJYWfCefkO9j1NOtTCO5Uw3oJ7LYi7D7c2nLHr+Q+7ViBxOXPpC8
0Fg69EEsTY3rZW7BTFCZXGnq9UYo5mF/YkokI4G/avGU52WGPrR4TZVmFmCpBBFkjAiZvrfVmO5G
DRdO9F+DMmjgEJfkvjDqjnqZmxAysW7MH2bUtpekLs7V3PWHNKELG6IxZpWjNYzTRqn0tGYG7En1
2POYN6V4mbLpA+r3Q1a1dUCRXFv2RK31jsXTcjd1Tv6ekTd9YjGXG9ApbO5ITb1lTvUz7kfYNWvw
SQE1C693pvvmBNfVwlSIqI5BPdD4YHbVD7YtkTVdYm+P7oK1M9vG7SSq+8Erv/xyfqKu092yQGwB
LpJMD5Lllp1frvewmABLBYqv8CCqiiQRYbBokW/Qcl+mhb9cS4C6FmHTIX7DU0V3beSLAwHZ+Zo0
qXsSWkoUfc4/mtFdzfLCzcqwcQrR9GGW3WuOIJlhHx1yO4x3hVYrTa1bdnVD38jSk39eMu/ia7Wz
mFX8BVvcnFjhMvDewJk2VirciLxjpU9OMd9IraamWldFMFmerGnmyT/Ie/b2MSRpMTbRsqwDEhpY
dhTyLPZfJ03DUhRlZoP9xP6a8sOjqPQghwaHxOqrLTUPxXPUxqyta9V7lFURQWg2zg0pNA29UfcC
sv1G2cP8woXqYaLIlg+Ene8jt2Cvno+7EQzOL577e6clDUux4LgX6NlKC9t1yQo2lGZQxInRz/Wi
22xA66qttoU89t1DE/lcUJty3JVMMXsOxoJ+EOT0ZCoQYY1w3eKrAwxG3Kb8pfgAPLf2QsvyjRbo
52lNj15c29rNLBFRJFNAHpakHryoPfGGKI81IwfBY2pDVfjoyJnSCOWKK6nfbhtSn/FUxOyTW23Z
0pxBO4i5OAQD0upoLeqbWOvok6Jy8jhZuzRHqW0Liodxc7SnYWt3o5nz5CvX1kc6ahmrtcnkNPHB
dFa1MSru6Im5ldo/Udb4lJe29yxpCdivpvzlkiD/XmovJm4Fdcbap1HasSknJzukuO8vBP2pZNY+
T6Udn2FaXuIIf1ZgBk0CorAPYyuwtVNEde9gbYo0Ht6UdpRCzFt2qKRu0mybGQKj0xaUqc0oSa9z
E5Qsxvmo1lrtks60fka13ohDIuJt8AQfiLG+MKCYiDXrl6rqByt2aFlomQNmm6IqmVenSjtoBbn8
B6VdtVT7a5AgCUXM5dnLsH4pA+fepq24UYiFS6jnXWpjcgkOFY+p6MIL0b70zZlS/2aJqLWZI7c9
xE26BqpdXjoKg+grRvDRXuGQko+P6B1jHaxvbyweDschFXinhgOAZ6tfNQF3JJN3qgnsC0Xa8a6T
tOY2vnfPRtZpF0b2q8OiUkoHLXav1U17kY2TDVsrrsR28gH2TelxqSUOvsNFM7D63eeUrt2FbXiU
PKRxdIhSBrWFdwp/eeixEghkPIhwMxBGydxvlq5377qhemzEsAYM41t3ANQf3UuhZrEn/OQunE6r
+a1N7DOb+ewgNecJPEX8spv+rlLzrT3QumNRMEYoNlbxbdPjHJbpyOqvpBpvCtu8852ouo14yaeG
SaS1RfXBzJjv1gKUbVvpCqiQZQ7viCGaLrGblkJE/oUe4Js5zalVoTrAmhtMoTkuLglrQQ4eGzM5
btblfTTsNKCNSgV9FHUXn/jsUU19eiBVVh7HaKIAVLCFx1+i24Eik5t8Vd4N6KLasKK1ZbcXakOX
Ozdm6H0ZPiPhSJKFDpDKgVUjPVXy1mbZyygCy52SXW466TVb2xh6iI6URlIMAO/XBsygfMxszmiO
KSxdQhJB1i+fU65+Nk2c7BepN8clbJl0DR0/7dEP3Go4ZELeObl4X7OCeg/G7qBsS+8qisnbFWjy
02qC0CUmZmZ6stbJ2CPDt0d7hoQsVoSGPqPi29UqyiKd9NErUewxuvz0VoVhRfszq0rLNuy2We3/
cEvBFSsTw5kETTi1XwmYAi8L0mLRMxmnDtD7kBM+TFhcEEDfmDtT0ZWTQ00nS3ubr0NxXUAryBEl
YLEmYUVXJl/z0H1nLeIOLHLYzOswYJWK+KmfaMvphH2d0LhPQ5R/Y+2auXdX/Fh60bTT12HSUVXO
gir3jJl8R7Oq3p3pochGEyXzhV4D3HrRgcBRtzEbnoBLTBAojgVx5AkoQU6F4mpI2DDJ5NeIQkuH
L7UX7raeLYYiL6sQvwrCuN6yHEZ/GU9I6M9WKcptV7dsHU6OHl2cl66WBC4RrbIiufos9DTARNIF
AIuFMiElON7Sc5UZhnMtuH6yV+89deZ0Hxq8H9mJyYezregNdDznsVFOyhFDW/5jEdtfBbo0kdXu
xCqYEQhEGN7Gma5lzCRqDlX1QDNZhNCXju/kuk75EPktT0+yyFlLaY5YULWyoppv3D597JvmZgVl
2deFzeeWw/gmdUR9mbv5By0X9Eck/JKt3M+3TgzJ4aA5vlXcTd57Kqp3ljW3ezDi4cKe3yuNNunG
nqOFlydiYYNr4lN4Fqfpcm9Y6sEthysJufLkxnSfDPH02GX9fBe2jLnJkkR3aZ5nQV84GzSYmuAc
D8ORmx2AGB+wTrYMvd0u8aGHDbv5lXkx+4cRDdLGnFkXOztXlyh5MKaYx6Ouepa2JOlUlOMPFESf
S6K+F7mWooc8IR/swsJ2uRJBZ1irDqxqAQnB8akidrGDEAHL7VwEuzIHlI6aL9VW7Y+lG5sTt5Ri
y7K/ZlcsllzvpKEXDfWJNOs74i39rrFXbGzRvaYr3Xx8EOEHq/Fe9TXBM9/w9TpvQvFZUtymVmLv
q5ynTVkn7m1mUfQKdJic+iqFZO3Hz8plxUgPycGayoS1Q3kZ7lIa/A4r0VCq7TNv1wi1XLjuCzrS
uLLM7H6rAA0qDuJauPuYvn8OThisavGas8wxn4dkyHhMpTgJiw0xWKTUS7JMyntd4tZkbWaj7v3a
LW+Wdq4+i1pCpXmVfarCHAA4C4X10Ey49RvDzu9tVZzZuCaeSjIgSAk+C/4Wbi52GlrfIzSXlk0o
LWkrToP4zoc6f6z6sf5e8Bt5h2wPH5UbFa98drKLDG15F67sqcEQazhy5HJZGmr4S4Nt1kmeyXMX
kkFhgwhpexNBZOygfmAEeU57kPnkqZ/8pm4/wsJMlgP7SOMXSg7Gi5+m/okSNivlm7ZRf7LcZxfL
OHDZZjW1fUvcJoHJS7gxJ0wRD4O1zIfYr/uD0re0jcQ2wkJZ5g9BQy/Ru9K99FWdBp2Kuu9DG9O2
2xnhvYUttatmvRx1NWoDCmVon22reFicZj6igSPyA92Nh77i1N0Mo2MEDPA4c+tgLFaw8Hu9Ws2a
v/p2uuxGQpkN23QoD+UGb1//9UioXdm/7ziwXGH7UuL8cQf7c333OsHJuF4PHpfXb7O+CCHcerSW
zahyuUUpHEIfK7aJ6IT1X+tU/mlhxT+sxcAvNvFVkCcYMCmx/Pth1DY9i6J0vvZaF5bYsLbtQ9Mo
D5bFCWSinVHpmMVByC3mrz/1f4Du/wVCkNKBDfjnAtT2M//83iaff9Sg/vpnfpegvL8Ik3Z7RQAQ
yYXW9/+WoORf0C4c17cFrLcjeZ/9TYEy/2IhCPkABlQBurbgz/ytxsX7CyKEayoTAYelBKyc+Tf6
hinY/9ObGQmFHnqei9Kme1/+VpDyB3UDWNkGG+jNTT/L+AcpQ32npRPKzitC3qx3+85tr9mQySgf
W8WDtogMtjSPdsLawfQHW+Yo66YPgK2QYXPyoji8Otwe3hqnLB6dvmnJbMTymaJU/LKZbhWuhekQ
xOR09m42oVGnmWd9b62pOYRrcunaaLn1YlOxsk4vrt8Le1BXm5tX4CJ2fGNLbf42jZCAe6ewq3C7
2EOKEO5N8mwYKv0ZScqw8lqKcVOxuPpekIG+7flIciCkiXfTejByk1uan/PQRMeaZRksC+eixOI9
n2gqi9HZ+2tRocS/XUHLD5Vjjjt2G3KD9HqgxXWRd6ztdQNcaXovlF4DmlFTsRmd2n7wC8vZAcJ9
SqczHxIuFlsqbUYWJdbsljikcSzLXd5x9U+XkH5abpb5F5tA+7uSyenIYmXi0WU47ZRNnz9pavSL
iHIZKo0hCQpIpSSqKQhwU1oKFSW1hDE3rt7b2bviG9UTt7xzPqZVjDvuY49laX/jlpYhPoV10EWT
w3SL/LHGy9WlFnc39vnZ9tobvsgImbzAZORWu6tVMerwsmCOoja3yuJnk0WgG2uq7btmIYIekbC7
Ibw9nmKv46KA7LAh5X0dyvZjgRwJOM9pyKpT5vTKQ4OYWNiTs3ntRUz0tFiph2ro5+AW1Mjbd7PJ
31RNcALRyquRcMnYt8K29mM4jUjytk3wnrA/o5H0AwxXZw1/mmGefq0N8Fw+K/OBAHp9ilTo6B6e
yvqMBuncQrJFxzlu7ePq1/bRytL0wi1peG0Ny34j+R3SG5zPJPIm6X6lc8JkFLljdQYysY+NWfl8
hci5rp4ZXlLZ9/hWOX9PNSfPDb/ioCrHBTNqZdkMy+3BXPfcx1hQHvK2YZuTfeUGGh3xeaHiie2F
JXWwVQJAAOban6rGo78gTy90CMh7x+itp8x5BvTlC3lAP7uMr/k0mYJUpwVR0LMMFJRwq3zSk7U7
maxJs3ouKzp0PYfZJplrtjmKMwvwQC/Dao+JeuEu+wM+gLIBfJasBB4YJi5K5rJz7YpVCnby6I/Z
wRni29imHbNOnA8zdw9U5YLh2J7Jf5I+r6Oy7vlMy/txEEiWRuYAaI/XSWM2QgM3S8UMwaZkWL2G
wH6jwZwG4eKCLhcfSo3tWBrgYclis++cki2vGu+ZYnTjRCM/ZNMnCgzKiS0Hi7uLLNAgIs5ISWPn
HVsNDiUmUcNVw0TCrb4NNWHOoWGL9Tig+NHg3iEcgiFRn1vcsu1HfVuM9ruqYhYWaGzJjnHLZcVS
p8HlM00cMefWCOhE12K2H0aSyUpjUKUjXkEJjqEGpAqNShUwU9Vv9JSq5s9MA1VmQetsqCErsVoE
iBP7ZFc+m5k1iuVqKMtWVQPzCqhlaGRr0fCWrMG4UnbQktULWWusIa8Gw/4waPCLN0L+qDQM9lvC
nmvo3aBdpVT7SyFGE7usGH2wnjIsKGbKmU6oiQ322p+atFNVac+qq1L/KtAnmjT9aWNrEcjm466d
rl57XnTe0kKJDeYAYr6Y2hkbfjPJFHZZN6KAscaXD3yOqm2Pnrws2l+LHP7+QntuLK4k/qd9uFK8
GNqXQ8Cjwar7VuaiPC5Yd0lC4iNzo59OHCEvyP5l0T4f15TyyWL/621rGxlmN34gvEZ4iSfWSrJg
JnkrXcKWzuyGBO11k2kZAqmNY0/LAHDFMLl9wOrz05ynbVDb1qOdW05gx8LaUSDKzm+/EdVL2qYx
p91BerrPyMheDT/Cj6WI/C7qvQPlAt9lNrvbkhlvZyMFDBgLX5NCj/TiFpJ9ddm+oUBUEKDlM/5g
cSxD1jfWJRKX7MRwskVjAAIlXQW71XpssR2G20Q43aWsdcN5SCLzaEc0w27TciUlOxrGSx7J8SSt
uD7Pqk6evXIaX73CqaDAsbE3LQtn31Lls/rGr7x36HLjUqyCTVxxvRxqIyLfVNNVSJD7wxgz43bR
59qU8eWXyo6P1CYryjZZGKCvD9tcYE2I6JfPErDPrjOoYbZU9wZ8GX23OQh/2ymWMBYOEqPGSmKm
91SNR8vMCCBQL0kn+pDSwl+ZW4+5ifU4FQf/UvFbiij/9nQmo63RGf10ggCZJjsAeOe41llnAhaM
852fZUeIY1pvqCnneF0l83TrQgnTeuBP1YHtnt6tz9KXHVHe/KYAwrrOIShdQnehZZZsaeMT/MD3
k+84WGGRcjsCe6zXfVlw0C7NMJ7yhf/XrQlHZeNw5jKnWLyUU/HSJYTeK29yDoObdhp45BKCPuEe
TXdZiUmGfdBoVc+CTxllXdDryy2liXtkpexieKt3qaQHSzKsrQMEOFp7dA9r7wgqxtbSOUEv25rU
LA9ZTUO9Oy2kkBzTf+Wk5A1ZjjIFT+fNO2W+8a3NKLdhVdW1brXwz5y6N2b5mTjwkm3+LifXvg4s
4TlHQHPbeLLsO/r4emo6yLiycNva263SkVcXmjIybN7wc/hIO3rIkoVy9Z6JONl41/xYQ+dM92xc
k3vHjQ2yrUUY1HoJ6W+33v/MB//LfGBZ3ND/1YCwb5MhT4zXr/JrTT7/6/+RdibNjSPZlv4rz94e
aYDDMS1eLwiCM0VqVmgDCykkzPOMX98fIqu6M1RpFV3Wy8zIDJIY3P3ee853QPCkv1YL//gb/lEu
6H+QIgqikULONFVzydX8x8Ra/KFrDoplqI7ktkrBIPKf9YL5h4nuVLNNJtr4a5Y01396QI0/FuAb
2mdb0s5gDP6f1AtfSl+VebiDn4GawbRVYX8tPx217aXGj4Xq1jPnGdfWMLIfB1sS1ncc6DZlvVj/
lN/g65aJ+19L7p+fK3V+hyopoayfaZF/qVIUXZa97/O5ianqaGgt3tuCoFVRimwbdAt4HE2R8FcD
BKI4ms+KWh6KIIJEMsAUwIgj0uROgwPNrvctaeo3dSRNCT4PcGsdBjz06GHZqjQXO8Nvxu5fo1L/
/PbcGIECQeria1CdIUYc7YSpcLgh32qOwPMcRXfNzU98NKBh9jXiaqGC24jp5kyof8HI/uWR+5vR
P0/kv1xAg4BYkzgO4KDyS98AaaoeaJwd0EQ6bhEG+yFQdqGlelqT/eajBPqML5/Fk2hYqoqD2LLJ
RuXP/3KzZGWm6jihnWV2dunqj36uvWCkeuEXom8gpvdHbn3343ENV31TiHLVNdl+YE5nxAyqhxCJ
jnNrG+LqB/ae4/qmx96hK9my7F7//XVZKKr/9ssuf/6XL0tOfUgSKl+21X7MMxHMcfBMLpljMkuq
4pQ4GIupHUkDgIQSeMbRE3XMFgLob77HFysAzwgXzVKRqiAqEbBbf/0eHGfhv5NxinmlQOxmd64v
zWOqnKrWJ9tRQq7hYD1layuovN989r8+HFgkeLV07pajiq8QVIF6sLXGgLK4cmmvhRtiBRjBjShB
ZHsw0+icLNnVHUwSp73HIO6NcX4aTYM2QdC9KXF2oo39myti/M2dob+l6hJQpjTo5v16RdQuLifI
3Hww1BbLYI4SAzYtMv/VtMN1NmuP2c6EV1YQitQrwf0EMCSxORbp4dKsjm1X0SCvokaH/acf6piW
ft8zlypyxXNk91bONaiXIj+FdrAtIizYibHqE+txYqCwUqwpBDOf3KLHTUjmm9cC2SdTSE4cyAu/
DQ18HEvrN+TJXqMA9hWKzB+or4HvB+WxLKFUkF+OeSwd3ts+uTGMCEqgCN8pll599HOBiBYZQvLi
YNTa/Pt7+q8LNRzW/3PxWLF/vXilkeMrMCreJFqsUeU/BiWJSAjKd32INCUKt60NNyM0SFz795/8
paG0PMgATdm4iGFGovP1k0k4arue9FhizCH3DagIdQ0wU155cVducqrm1dLj/82n/t2iYxqGakhT
x6BjaF/yKlM5o8hR0ThXZBBZhOMtoXyPhJdQDbWdG3TpqRP6QXGg7ubflTTb+qENzxCED1gPOI25
C/f7DiEz2HRHO0ZKe8I5/GgnhBSmINcD+bvX7m9e+V++8pdX3pyixg8C1uScwJPALLbLZzcFHY+y
e6STRqp5ta+DFD5yMPzmev28Hn9pYi+3iQ/ntV/WmmWV/vUBgaKkUZRS84VztbGn8BgNR3CNe8OH
sG5Mz1xKL5HqTUtAGKOs32zof7Pi/PLpX7YI9Eb+4CyfbtU4eiTPhkh3vbAeZP670Pl/PTr8+kO/
LPCRg3QcaD7xFwkApT7F0I1+LfzdcqX97U8yOe4vyxXMjS9vHOHKupYuRIQ8aXBWXJXS5sU7WrmA
gDeAqayf0Y4e5579N+cANeZ39A9v8CCm+X0ri8O/fw2XfjG38MsttszlJbQs8umQOv56i+MpbGuY
k6DugB1usPZgs3FCVFcoqmevYX1q628qw0wFaEzfPc/KIRmpA1UDb5eTvqDz38XJI2kx23qAecN5
S8s56rEXpDHaXPIv2bmtlVHUby0hUNOrOV5S/cOcGJgSncnguCbI2p5WmDXPVdivszs1RBCoQIsL
JPAbKd9l20P9l2DmCNdaOQihB08dHmBI4KaO1V3Vd5/+aCungQyTY11WblFF32aMJqsMLysjnwsA
6EpH1S7tt7Q39n5uHDnEItPDs+ZRAWHUyrkKkypID8sVsrPQSgmEWaYOaY32ZBHSOSVJ/HMIfBcE
I048RPc1Omm0KYTE0U+BcqymrbYnI0BDqzHcEJrZQM5kENYO/BWl+T3surU2y702kNOEMs4tiaWx
0EMPMMBWrQOwzyllsc0ivdhXuSgvPVPzjW1kxp452a0YTN9F80QBH4bqPmnDc1pkO/wOJL5p2aWy
QPkrNqU4Pn251urx1GqoAe5toaGWngjr6ptDaV3LfOaYa4OxnMqVDoaRMcOl2RTYfdZamxdrLUh5
6kR4hwt7CRe4YPM9MrsAktTfEqi3HpNUR/GHEMBXCLPTsdJUICDjyLwOzgez610IWIkYiGplOx3c
urS74ptYV8r4OETtNs/lHfhgZGfqyc98BngqIYRpSVNKJp7SZhVC04/YvsOhRNoILXcCGYEtg7rl
5LNmrrsH73wYZwoMUKwDtjbQcsNjYJHaAHXC7a3c2tYKwNSy55bnWCsBoCIfvG2GgqmfOcUhDYxw
vjZFIfHr31GrQERdRbjaA7ElenTVPmCido3u6kOjSBJ+DcEvKyJZI9pMA6K77JBrJCTIlap6kjgb
fdol6SE2QNSoFwbbNkOS7p5EdK7TuK/7TwLK0WE+weG76/MMC6JvHItIuzNR08xxSls2bM9aoOls
xOiM7lGhHCY4uIg5rCOU5kM321sxTO12ENN10m+adG9ZO3hbU6Y/tCatrsodczbQ/F6gCNMVT473
Ciht0kydGQy1C8ZxeqrNS1lu7ck+QUDAEFbS8gX/pD7IzlrnjLijbY3i6o1EED9qDkF17Z2d5tyT
ahFJGkP5rpnu1RbHoHUmTHA7JuMWz5985JuTypSOwyEomnST4dMCzQIZgGMQsbYrWsMrrixyfhzm
TX8cIYXkLuHDMCL67qhW7Puqjezzvum2Zogyfwg/bSu5nx4i8LPCz26SBlSAbAFcIqkyA89qf9T5
vsu+Ee0On25LmevG43tp2oea1psMb1Dkrg3jNvaPRXyOS90NK8Jq1qVIQeIRMmc6dOHWin5GKuck
4T5F/+wE38Dd7IZpSZTrXAMtKS1gOtCl20YR5g1UzWlWMU2NKA+BnT2qi0oqq+ZboQI8SBBqhQ2N
LRsfyNrBLxVFPwLOiZlPYCDMxVCNvVgTO5UZUA47swnqTXotGaTbFYuS4qnaWbfImlkpww5B7gJj
BzxXuJWI18bW7GBLngCp62eiIVdQvvx+Fynvev+jVx0XI0aZf6R2iQ4CDyL5yszJoebiCA33WpuQ
65QER2b8U3Zv53fpfFJaiJJMsfSPLtjERBkhsF3V4lGPb1NyKC28teuxYt5EcPToVekTdNLasohp
iFYCnVKMeOy5mrZm86MX9GPxIA7q0fIP9TXA4WZJluVrNNO8RHknlaewpEkJoCe0zzzEhnHuHzQa
eXN3TeKbcva9rpDfySk8Ym1zLcYng0wv8KVqAKPbUbCwlH29qlsnXFm9rG8itLCez6rca6eEWU2d
o8vKf9Tjs9myQuCZgc2aWREwytvWOugjZ3N4ePkTsLe1PZEi56KdQ2xw5ARQdBdnEJzpzTVsYx4O
a16ZRX+o+r3oz47cL0poHcFEEHtK5Hh6xtSv8ZAU5AuaKt1EyLIrEoph0hW8uSNGxSHtHoa4on58
CEp/XIMoH57C2qhPkV/jFSp4g1UVF6KC2hRUU6Z/I/3HhX3cNU9gKqk1/GwdyIPyrSbt1Zt/DOol
Vc7Wk5irS93t5v4BpPwhUOjKDnMLAMsm4NJyvGa6JM+Q/ePtaOfXQpyH7IiduJZXBDGLY4xGsVs9
MdpdmZZbFMC1c+emqO8s9bOnKYq8NCrX8Sl+TQck/2nrZd11mHa2w+4xXw1gdsqAaecutMZ1Jm8r
80HyWyButMec31MeQgHcCaxTiVzFQnkNq6/eoYXEIkR2gD9t1fzOTN70Nwy4wlgbNUBIfuGMkKtZ
EcCAc2eXfVp1tO0I68EG23D7w60zVCuWPx9tzYgOc42gbgU2w0UV/jjLxX4M2McBXeuvZnrVvIK7
bHotEs8O2D6e/YV/64bha4eNWoXzwureZB+tJECg0KGObYZDnp7q8tJUxzE33QSfYyH21snAF0Gn
jZvJ7REjIzf+dY8pQvf3vUWAuU7ixjVsH1IdfmLBU6/h8qYJq6g/FNldGBl2B1sX8w0nnHFrMTYb
ljNEfB5MOW1sZRIrM4JQVgVx62qlCUGxNLWb2p+KbZvzKoZq+a5VY/sSZ/2zUijtBnspI0eDrSqO
85Kqdh5uHXtEnK0V06qq9ZdkmF+dyp43JGSCJHfwFTRBFZ0jKFJv6mRUO2bU92qOzK6dQbY2NpGb
YWXb50KvUfWS35KT2UBrvQ6wbXK1m1sm7iR5mpjLZawiYirH8TIX07CM2ZwNSagRMed+9xiNb72i
tRetj+tzbvbjvpCN9KQZvETxcGvZCPT61jpOxCmyA47lA0Pmzi1l0j7JUXyMbW6RjA4DTO2YBBqJ
doH8nqxGeClnOtbvaCICRmSoXK06eMXrPW1GZNMwaZg3thHGXseHia22JW7CGG5cJeSrOeCuHOSS
U4VPlvx1EVxbCNVAjmhDzUnrvxcFi2XVZGfT6gCKDoUL+WlPWsQlMtXFyFVxIq0tlRRjeW9FuQ/U
jSArmjWKaziN/kjXYTMWZXlrAyDaFVFhe01SYMXoMWUgMwi3UuLiph8WnrLA5ywyy8Arcf9OE15h
prbtpqmcGIQKKmi9CeIbE1TDMru/r6GZkz5RhmshJoWFqcZ6iscJdHxqrclf2zSNUZKeVZ/Vmilh
1Ef6agkTcgNdciIYwniTmMRYtZOOyLtE2UtC8B1gKUhEFcDUSlF9F00hkwKBrhzs68dPiopwJgt3
5TITl4htlS5C8MBc1pg5gsY1w15yS2ZPpC0QML8y+H7gfPrFON9EBDuv+JKog1UecQLkC5YR9RPf
nE/ABAgh6L3NndH6zTkPALjYZvRClZ3vw7Y4Bob1AzUJEFAVCx9h6fuGOIwfdpaITZDpL1XNUBfi
QYprZOIvEdmGsJKfnxAyGZfBJaXNcmQlw0WuE9OpEdKMpgydulFO2HeSwRvrKV0Dd6GcSCg7C87N
UGtxjeoG3WOnXWTx2rBR+to4OKUh3dGHV6gUsDzRNmusmE1/GRrVOtOf9F0zNikxYoQzYezvWoVX
NCyLo0lUimf1Hd1eW25TFaqHuqSjKe3WF8ahzIPr7AuyWBXltioDyuCu/N6Qx+VWVnqHHhcmsCWP
xsDkN/PNjQZHb5OVOeybOrlrens328rn0Ib3QQX4J3OSTRuAAjQI3+57TMqdIHigGRCTD92YU/LZ
58SIWakL2l4k6eUPEJ+JHKmH+qRmiQeTQT/EM85mB5hzG3VnSBdPCAc20l/YwLib9oOjb+22vUXT
CZGk65xT0TvvrQXfGMhYNDX2ugg7TqJAWVy5IIWlrmDQVYpoBfDtNUsA7Q+JdZKRAZakP4veOA+1
hnQcojXAEtMDFhCtVb/WV4YWffi4AnC6buIKuBni2malJ+rnXFss1z0a7FzQ4En4aU7U77IWP3rc
1Dc2D22G09UIxV6jVA0KpyJ8aMKjaY/5iz4xMm+xdNE7nL1kxvkNHJFtABKEMiCnaYijcAuAJBCf
szPd6TVt/XMZUBwMBpESKjq7TFb8CQ1bOje229L294J85rhtZsdgSHsSGqEgl1rVH+3IPOJavtFH
59KDlO46/wkHwk0wM8YTIwCUev7QGhxPcdl4zkT24aQ65ioAKBFVOpnmem6tJ52dNM2M2yiy3jJd
G71Z097KdPymVM7IMy5u/Kx5aatRXauCA1BesaHlA4Zw8BH2zm/ofeFRPnaNVtLwGg2cXZnldQlH
b7vOddv1Cdbo+3kbRfJaaNPNqBiQ4/JHwYFc9Oi9W02sozQYPdXwIxr5QqM3bWFj57yt16eBE41v
cjZW1CrbhCExxHNFXPl81LRPZdbe1AYyBGl2p1lrX1sud0X2PDOabp9VwV3siKswB1AGyTu5hhBE
ideRN3GUXWlheB2XDyjWa6YnuzFrLim6r4B9j6Nxh+CZ9h94qxbXccSWMDwzaIeyDMkDlDUS9Nmu
Hs16kbjAhYwetHh0FXGcDebfRUbVro0bGSsvhVLyovYvWtocZwjSerYDsV6UFi6I6BTJ7CSyEubT
tFLs8S5UtXe1pnWVZTtlch7DMX+NM6AGIXr1Sq88aD5epD1C9iUo3vHiYT+T6pfZclcm8V4igvOl
oMbHeYePoM/fHLW/AwN5N1avcWx+ayBh2frIiXvO16NqPQbL/lhn2Yl4driUyD5CM4OWVdbXBa2a
qJWHUdthd2Dyz2+rsN4P5COPKfEXA2eezL9zUhrguvOR5yR8KzgvFGttmPrVXM657LPCri38Ms4T
3dFtDhKxGpW7oeuuutZRKWiDp2U6Qh6s/Yi9wH8H6hVD4TFJ2ydih8uiucQ5+D1bbEaVRGInD+7A
sZDtSr5yicql0Kj67sdy2Cuq/T23wQhkfbDOTPUWUAxnP74EKS6f5sg5oAsPQkWso8iDXUDhsSEo
kkcsDW2Ls/aQstOuDa07GyZtNSzpAGElmWhpUB70xNhqTM3FaJ59UHkry099ahpxm5L5QBLkuKPz
skZqQZCSn33oDi9mV9wsYe+Aam51OkyWckPr5t7Xf9D2Wc14ZAVVnNpa57zcyKA+OULfo3BaT7FK
AJHCAmRoq6ofN5MfnmRFJ8wuX8NM6wDd2DxrzmOmAicQ2QMA8Me8sR90XXxmvfqIT3GjZM37WENe
AOrUd5zXsvuywVk3NzWGIWvateFwsfoXC/VLokeXKpgPYTl+D4ZleabpQGLMM/MA4kFuC4mdZE6b
B4dQZSEV0DyajmyqoBWI2T6ZvChu77ohTj3F1o+Jj2J+rCNcJhARRraQoAp4SxJKtDioQaebYgmR
0XMGd8LZSMSJeFvAMWZEKSztNK/PCforGwygeAn6der4Zxrz9iqoRbmeSt0jw+Q+L/MtOrRd3ozn
TifbKjINuXMYqJzzipQtqy+jm3kc/BfDhyoY6Dhj9MQcryFkJPRwnbW3kEfIeNz2Gv0OpXvQC/Zl
JoWmp1aiOkfWK4aAaxlD1EkNblrnyjwJsEiMZ949NtQkgEHX4dcQoloZtASJkjumfgNK6hw7AQSM
2xl6fxyRVBxjeG268xz63wuCvXK9St2+JtsgfuKHu7LHbVrK8qXD9YOxaqIdZW7sYqZuKsL7oqS5
AATo3KXZm9PlhJ/jGBOnWZEXurHgTNvwMAJZxNPU3kYDTYW2BNsxIwrbRbgBRrX7jiQPQ5uZLHH0
9m0UQKcamxvSiAwXJVSaJT8aH7p4rA/3VuKfQA9+kxKhTYfap0vrh8rvsaRpA73XiRBs2zkCy53A
ka6wwzqmsh8/jObiB5DuNeyKxYFLAMi1VOpr1X9o3RreCvtCGtzpUeU5DUaSS5DDAt4kzd4nB26V
02Cieaxx1GVKf1PBxSLf/RpS/c+0Ie2+3mIOfGiuIRyXHBBmvhHOqZve2olAsF1mPTTOJsOlic2j
ohT+c97xH6lTztF7XTTFZ/sVI/4La/z/B1q+fJ33opzqKAjb5n/9/BxoiAsF/Jd/8H6iD267D86o
H02Xtv+UcC//5f/rH/7Xn8i738lTbAYtfxkdLJ/wj/9zQar/z3+foqD7Il9HR7L8P/8QpKh/LMoS
ckg1CRyZf/+nHMX6Q8KsY1ptEyi6eC3+rxpFgh1H2Q5TgbmSrS3/zz/VKESXWiZkPcYhf/7pf6JG
0fgiv844hEokuXAkVgzE8Kji+ai/ju+VTFPVxCfrCyrLc6JGGwZIu67SvRrXkSqKsxnM78lQXSY1
eSKBoUUKvRwhcxoRw202MiAep/qbNkItXlwsdEhveodGQxYPnxjoVY5dZXJoYEevtM54ENGzUQDM
gt5zHELM8Uam3yomVLZcNHeFb4EMt5KrMSKfFFXwGPz0jxmsW6uYHQT9B+5HEpfz6eFnxigYqbcp
ESxg4r5qC9qL/hRAsQO0F80w/XPlhoO7QApZeGXm28jS8+eWjrNj+rS+wNQo2oAQVhePkTD34fiM
Tx9ReaG7bATwvjDOxNxXbxotBfMVOQ+OylI+tjahPkWFYncg16pLNj+DRJyBI0+fpzOZ8AjmEtO4
NTMn8poRObmO534tTbqA4ZzRFR3seTcv/b5KIymBuQRVPBAZK5UIbUlMNSKQWkFvrBSO4GK2bpZf
lAdZiQ9SG4lIVpfExyj1BsJbDolfjzdD3f3QagI/WkLRQdyErWvl6Narzoi2Wh1uOn3GPRycUiab
Hh0F9cVg+drJGg+q31a7sRKYp8lpp7dgvTQq6d2xWW6ncQoJf8B81+kHy6jlPsd7tI1RXroYwC6U
6BnNhvBTccbvg9JvqP5pjeEohhYz+A80ricEwfVTxbmUiKPwpVTtfWwBcpW9dqOr7U1ObTLW1XuS
0AXMmgmPmQVZNQocqghkpg8NVv71MPjfrQBFbR85D8CaaLaZIGsLhpQrxjfTIwJLNqNmJmsQCNBK
kCzvztjP8J8vKS2C6Jyfz0ENlN41VaVyBYntgAfMYk1HXQWbHJH/SLJIzH67sjLL4SbRSlG6ZQfP
0+i2IzuProS5NxL648NMlZb2OYEwxVTv2xx9gznAK3fG8Mke4rfMz05josE4jXJx12MZXIWNxum8
K7jbs7WfjRFjQA8FG1y+f7Jiq7q2caXsYp/rE1j8tNoK3+pCuw2G5kVbwmpYa4x1X1ratl5CV/Bz
UFrpot4nFhOin5cjDTAMei1Vqau0EhOilohTDSv9MDXJZ2kPhgfAB+JuKdOfZH1jRrFCX3nmiErq
lmWkES9jtlHV/DVX4us0kzcCILwBYnxwMvbQNpS3Mk3r3ZBCYWt0HgLBSV+L7ZVaNMdm5Fuh8n4w
i/IhtL7nEM1zvbmXw4MaEmXvU9sR8/TQaGTdBmn1SoTcWsDadGrK/px+4jo16msadJanAI6j8BeX
tlA/a8Km5ABxavjp8vcPeoG1PJTlLur0veZb67JFh1rWXJoW2tMNeUDqiadlKYozQPnoN1fKqHzE
TYVaCWab3eO1nrPOSwat3tQNCxxuXuAYpujdSqkemhSKGjJliri6Vd1Q+g86wTc/74zQxpaZRER+
zJIDE4yI+WX1vUo7ThIls0tEAF6v+4+yVJKdoBXpBcPo4VFv6RpA42Uajo8nAorvBykg08ZnBIfR
EBD6ngjee3uuaI4Hb7M/7w3TNDH6N8/wtY7OqHxWEyLvRb/u8wPBX3QYLBKbUL4FY587ZK/j8CcY
mAAC1isEEYjlGxVeHJ5uStiFT9Bhq4/0kmvSc+eENLBbTo9E8ewUicSNyfPCc2WuBHllKhTFs0T8
BjSPrJo+pk2cKQ8TDhVqlE2Fz9ptyVrivPiuMqyPenHNbAJx/PHomN2hXKL0amISUZUTUCdP0ZQ9
GcjrwfNfLT/bkVntRhkwQNPUXpSo+NBLceoIwrMsnpLZfhKJOW9HiVgffNcZ2HayiUknCgbz6LTZ
hpbDXlghHSc6nKs4U5/VkqEbPb+V2oMpW4KRnJg5Vtm8khz4NHbWtsS9HsBMVPVvJsGNcSAvfVZc
YstZa0p2bQSkdyGYFwxHXXZcA2efOeIsmMbrtMAAPDwyFWAEIek8vCK44kzOBECOa06ubskgrNP6
u2UElkdbu3knv3dehcadjeU5DeS7zsjbcbBAJcWnPsUe3voVpqpVD2UbJbvbh+HewUahMLQoddLS
smZbjwN/c3XN53c/+IRoYsHSKwP+JtyXuzxlgypq+wEX+DbCyOTr6nNBK15G7Y0RZ7vO8T1Lme79
vLvDikEF3G7UgIzapDjGKoFunIdTGAU2qYD10rEOBIN7BTtH/I7l5MmX1I5qd8wX73JoHOoi3bW5
9lwKxzPH9oY110102swK4bfRsGmYehO9BfwxJuvVWDsqj3FY73tzupk760D6gNsusLFs2raAMZWs
fR8HbLt5stfbaOew6qH0x3ncHMZsPGAIvCFAfGrEo1Nrx5w62bA4QdDXtg5+c0dE9t4OGJu3ymWO
LHY9eaJtTfuELwor9pQBEMSybDCgmyPO0MV97dh7WeavhcTPV9b4sckxobxBnEtjwFw7WcncP1Ge
zQEbuDlBFgmqRrlUM9S4FSGvpyJIyx399jVm8rMoajq7Rbfz4/4+mempTVQaINUm+RhkcrgwcfhM
EtjEg12HzG6k2Ex0WNENASTJkMy5VQZeUfhquqZFNbsyDcJ1H2jKPp5IAB1CiA/tWDsHnG+oQEUb
3hVmmLidP6IDNVAndBoQPljsnFOyTnF933rgJQi3s0UgQ24zf4mgYLD84UrRektucIUtBXr6EKPD
dmNnOmL4lwctNh4xkmALtycmm1nPVoTtnZaSRncgvMvKtneXoL58Umi+5Nz0uBcXO/1JvOURaUqM
Iug9qP/E2H6SI9V6puzjt0TPpmfyIqlYOenjHaB20frQoIxFh2jW2c43iT8sFnZup5CkFTjTOvFJ
TFxY7VGDlmAg6XQ1EAwIzGa2U1D6dDIimjdSZvRmY540pKnlPlX9NxNYZAS5EjlL5HtDVLMYBGe9
HLYJ8GHW7Zr0SkM8Y5tRtg2JT27eNyZxJAzurWR8MfrqyV9sl50RVCshYBZGGmDdSR2jNc1JUABh
nO6CrLkFnLpyZPZR6tmbGBiNZ4IR7gLN3WLZj06jph9JLNyWcFA3LRE3cFf7hv58qtzqKYiJJAIg
sBBwUAp0Sz1I2lYBcIpHYAQf8NT34b6wYdEkFfW4IBzBTQkOMAINF9vUvQUl8eRzrM+MpTo0mIKB
lRqJT3A0iStIPqKm7T5RV2yJEbkTJV44EB3BGh8SCeLFMK2GHGijDV6SA10H+ZaXiHE2c/IoVphU
jgGZQ63zxH9KagpWlL0+8ju1gsfcZqHfyAkwCS2c6lB0QUxfV9r7SF1GKgQbFpuR0SOKkqtTtYRD
6nG/BvCBoGVo7xcDyzcbnAn2t/gVcbe5J4yNOPOU0AiMKOQ0ALVZodlPoUnpdGYJ3mbOmL1PZXlS
iD+DFFYlnkqEUOCLdg0MEmuu5vwosum79It3yyxvLE4SvF+8ZD7o4COypugoA42hRmCVbmOnDzSi
eNwKx8Zty/AmyrJuo1mQn/3SNy9mXJyiwvBfrYY0Fm52vx4lLjx9giUhOyXf1zEhQmMJvkdJGREV
ZJygnORkkM1M3rClMdIlKPAsRmvr6025UrJuuseWBW2MDCAmcv1LIdBQ+WHn6VZJKvuMF8xODS+w
kGsSkwa8M2FUQcphxSqdZzcjch7CqCdUQBlfRjTYD8G/RB4kLublGpgaxESKW9jKtyxhIhLAI19Q
BvTlHDo2RY4zDzrVPtESephxuccHCjwXZEyC5GnN00h6G4UFfZklEjXoASOlpUS4y/DELw3Iqkui
O8RKguwMMBfCTr+RbdKulKq+D/T3wKFrCNzLsBb0FAvQJI1d1OdAp5h6G5p+3xths1amgK6IBV6T
S0aafBPWa6uzaeBSD5K0FSzxTNpOjLZXhtzNAEJnFjLwcTr/dvTHO2UEVWqkM0F0KZneLc07ZUD5
Y6fdBBU4kFgdg/hxSnl2qpSLk/VDdq44p+2HjiNlL/L1HLF6YmJ75AvH+8maDG4bSpMCWairjaw3
ZpM1qK84q6ElUOLiatvj95oDwyrLUwJKaHR2y62Fjk01paFW6ZVtN9rM0c2bJk5SqLbp9FxhgwVH
ooTrmjkE8SDxupjInp5SlZQEJvQ/uDFYSuc0O2QkMl3nmvvEf8FTUswYeut+69uktNQqZVU07spm
qt1Cksisd+WEx6MDDYqX4pyliAobTFsHB021DGPECJgLbXNeV9byng956eG6QigW+i/6Qt/WMZAX
o9HBnRqk62f1ntjewE3LZL4ptFFfy5JFI6ANzmsTXERPTC5JLN2GoCYSrHH3u60wXkTt3CgjOhMN
wNXBUardsORglPIumBiLytJ/ovFRumNYnpnBngB0Ias1P2RMtmBaNOFWKRnqhhikV1CO91ZtHzjh
1OyzHCE7pWRkEjT3JTNAN7F5OEk9VzakeXwQ1RtBnO1ejIQBWQkthvBd9d1eIk4xYYudVuqgMsp5
dsPcxjrYRz86dOpJB2k3aoCIZ36nX6ZJ6c9cHwdBPAp7RoX+2reg22CEdqcovrPj2NosyHzDyN51
Cpk1gTJI2JKczoF2sTA5d5riIAZoSWCXRekjH9TaPZ0+YnmaI7bCcqVqfvvNrGVIKae0QDpKa3Hn
sxa34wHsh3X5GdojSkDciTKGryLjJSnGImXEIgcAdCw/k/2dVXdBLLEw4FnmtenVWynje5kYuF2H
faKYW2dRFA4DCOY1x11K2ZTI42oUbqdLN5ICqL3IAkBW9hrrv0WGKWq83qlnvME5SsCITm7aD9hB
OzQIPolcpFwzW0E7a/EiTpP4UXec/y3Hr14kXZRdpyP0aoNwdMMMkZlpWpOL9Yqz6exk8Tbua+do
B7bYK731TdeU1PEK8gdOI5FKbqEiOUp8YhttYkbzhr5spl2VwDpEzSdon/elDvOr4DnPQVkr1UGr
9e+M4gdGYRi7p5Ya1u/Dea/qQe8VqjgI+LirAnbCWevV7V9agdc/xcL/lXfZFUdw2/zPf38R89Ne
gzMCJBFzCm07/WtARUvim8rRA61V2G2soH8HZuiO1Y+hyPcJZff/Zu9MduxG0iz9Ko3eM2BGmnFY
dAN158Gvz/OGcJfcOc8zn74/qiIzI6MqqyvRqwZyE1CEpJDrOmnD+c/5Thma/x77+KeE2v8XCfaP
Cuz/3n/9f9MbCWtI4IL/x5yRqyL7/Kh//ik6+O+/63elFqStSUWkZ4GoxfZt/VWrdX9bik4cIW2l
KBtRNjLqH6KDlua3aTJA/MzCUv2LWLvouC5CmrTQD5f/9T8j1v7ZHy8h15BmJNdI18mS0fh7pbbQ
mCdb4girMGqHc+yID6vpJ2w+NEJ1TbL9w2fznzy4fHh/isDw7NpSQ/CFEust6NblC/pDsiuYSUqV
NKkwfEpZtLKguk+kMxybihEjg+8rAI1YRJOYmpA8PmYckIcxkxdnsoN9HQfTqWkz8QqQGr2hNqyd
W2MvWjW9FIzL4hY5oR4/ytJ092L2n9o5gcoz281Wpr56TtiIj37/BIj3RiSIOT4KA8bzpLx1ahBr
WdfHR8oMsbFBLMCswUikih86XQF4743uOWzm5oEoaY0HeSD2NQ7dYzeZQMQCskPQSIZVWNvTxqD6
LoJcBoCC2euUjuXODQd6jCHbUzGbm4cJx/x6yoaDVbZqFaNgcqmMr6Sq79IRAkMeK3tlRCh8Sdbj
EyLrvmpmzbmvcIR1pbPQptme4Wnnm0fXTdszlTXjerm6lACA1aeb1A2odADue5OP/MqJWNLMRr6S
+ilWqRztA2BX6wUygrfza3arldVaxgvfICguUTo+GplDp2bo6FNrdwMSE0XSgBnk2rO5YpfV3H9Z
rGb9ypCtoOR+ni6tbaSPWVGF/BqjOLVKlGenl/WpcZJp59A8uWErg84gh2RkfsUtc1DQAnq/2mUO
d1F2XRD2Js3Dw5w5Gy9nAsx/LdpjXQMY1RJKlTerdcKvRlGI6n3OROueFy3YGIbWD1QZThvG9mrd
lPPwqWjHvjRZYSPizckHx+35zuGscFMbE7TGUcrhkCsdH2xhF2dzpt7KjwcTy1NabBqztvZ+E5v7
CLLLHpm6QA+j290sNK5iqZnp9jmMZqFfVB+5axJO3q3FWU3OfJxeUqXnxpyIdQAiAvORjEd6fuSu
9acGZz1Os7RLf2hAYuC+mDC4KbDeUF67iyU1hLB2sls9HwrDHd4Db3aYl9a3EQ0iKxxbOUY+ovsV
h6I9NEvr7IXibnLu5Vh4HKEZArLprmX27Lu4mUOAgpvW0ndsLsu1yvgoWh+5Jn83IsWcPR4uBDo2
rj3+8rQc6nF+J9XFoUhhJwelkWzD2NwQg+6xM0vIKohIbq2fl/G4o9RJWLy3DTmGWYC1D/sOq5ud
3ssJT8qqdTx1DTAs2kXdkv+y9GZSo+BcHQfNoeI/pOuuzNyzoO71PmoItQTclTaRUerrwR1oaAcq
yvyB20E9YqG2tLEprHnqt1mN/hr3Y/IoQ3v6HqI+gQ4BhZnmNADGqdPvnVRXW9N35L1v5DMXGYin
alZbZ2lvBPgRHVTK20VZN8kuP5F7SnKxj0YT49EYdyNuBVVs0wwTc5Pk18GEq8uuFIQexPBLN4/F
q2OgU7GuHcEDXuxS03jgTXSXk6ZaO/hPvrtg5nZddfD3OeLtSprz+GhN7xuPORIYrRNVGy2zEVqx
c6cjCNDVm0F3igkYR8xwHMNbq2XAo6jjZLYMJc6DZ3tNzL3PMMmC0HDbIrwkGbeVmBoGdHa1FyX/
FlF/vmscxG8LGtpVHopHOwuzXc0lI7Xo8qjCAqOE/xPnRYS0WKiVFbACeZGZn9w2WkoKMxj6lUUH
pSEeSq+BSbSUWLRz9NiWjcVQiQtCS64P3xXLGkDd7Aubw8cs1NVoJuUxazCtTX38Ubs4bUSvPrzY
xUiUZZTr2XzEoikfq5w+3xW3uJJKYQNSRqWr9mgk1XGmDmJLBqA/zUHc3Ayy855wCTLWa+yCHllX
790410drqGklcBkLVbm8STws4NWEz6BcOiky0uiQB6mXr+THCP0IjKXTvLXtcCda3kW/NR7oVsVd
Lh3CPcPM5cJjbiFwAF+1c34KsOJG5eQfTLvCKJ09i7majrXbElrvKzIT0Eo2NYPKXdbV3jYv0uoV
M4E48aTrN+xx/dbsFHiNhQWoMo3Dq2cSxaQura7dYJHNWO82STBFWw105OxabX3omVgU/BoIjFUk
u2MpauNe9BNwMK9moDVOVrQVBX9MLOaILEBSfcoKJ9qqs8ETneKYeUpd8LIFYGEo6ejj9gYjo7y2
s0l/aKgf5HYBkA4xF/e0Dw7xpF9zPfBIztgme9OF2Nx9dGM/bch5ErSY6uu2IdRLNYlHryxqldBB
dOKVzh58owsulA6iITqQpfnuXyjrRR4TiGu+w1m66NW9Aqp7Nw6ieqZcNzlgeVxpL37Hzrlcj94r
UOaGjfbtJLq7asPF7uW6d44KBwb1mrhZbPnb1GzttcTNvxpqTQFQV5un2kIsIM1/1WUNWmmqmTv3
8ZISzj/HEmMtxffbdMLk1qZxsbNTsCOVgf4RGcBjgHmjhY2fpZz6s2L0DDub4QsDmisuphGU0cW2
3LftGkNetmYI5OJy8q4HHRwpB+EdHOpmB5JqpMPHxrMo5j69nwDaPjBz9m8SOX8MBCtuJ1hKzw4f
JIDddrqyi8KmN7dpdkOI5t64IXRQw3d3kyPCd9lFCYhUiIqp1vUdmhl2XbzLVMZQKWbMulmXXYxz
ZFAcCJgwTVAbqbaBbskhpL9EaXpnJlxBbVO55xEc3WPiOwvpLd7Da7C/MhRxS8s1B5kNB597QmnF
FoYN9ZWhGzM/pJa6o7VsJWvssHWhoit2wHWizOA5bUt11E5A6y0tpWqdVbD4W4QDV4/ogVEqqUya
mrck4jJLVicSz87g7SkRi1HpqvbgqxpShBqco8HivRq1l26kwLtfNBgXNereRcaVc3J7p0FJZAbv
m7jyIMS9RGktCJC1kJx9uszbNnE+x6zcJ12ZUwsNeLjN7b2jUZ+tDAP0wK7NxCHhLbUM+Zg2Wm8G
oDObymfSWjaduTcNpu6ms1T9MlR/sqG0MQEo8wP5wHSHk0CTB4s0A8i4OTuVwfmjY3QCm8Y9QtCN
sMMurpxezHddDaOIRwS4ptbfOQ0AGwhW4QoVVvM+c/9dVW7vk3YveUJ1VuzNSGC0SUDRXLdlPR9z
h8SWjFJ9HtTSOgNmk2bYEIMRJtHKOeOF5l2rG9YoX5ZPXU1IrMitfVQgyW8wROfHNgR1JFmj1gLl
qR284DA0Sfo9q54dq7NwFCEhPoTkk06D6bpv2s0A9ZoDMI+8z8zPfmRZmBrSXyuGcPZ1nfufY8Fc
UxpLCVgRG59T2oSvom7qNQIYLtaRzHC2LaR0jgDFmIeYGA5OAUrShblNy75LqNSiKv5UcmWi/jCD
EN1E5rax1NeYjh2xNaf/oVXL8Z7leT83TXnS8aSgmFL95dooVNYwqBUL2HAXxTnybhNGet8sCmmq
FnhYySWKjNFAiDuH/90bgAD4FkfE9aC2rfBs052UNbvSmxGryDa9xqqhhdfBYolpzZgOURjEV2ld
Nre5V0znNkapOA5OLMnK2NNbr7J2B0A1OTGj6fZZhag0UMjA3z978GgTo85IFDbuq242jz6XFNcc
xmuKQLrnoh1znnIe+n0YGR9DbM5nw5XP9BbYr8gXhCUJl+qbpOm6I3NUNPS+ztgGsK/XHwA55A0p
VEJDFtCCPKFHue30jRV38NbZNJZ3wj+KwXBuxykfN/lMVVwy1+vWiZo18h/lYPS18Rhyo0gYoGTh
ayqa8THyq/jIquq+Fp1nfNU2HDG7G41P2murtaqn6dHwSKHCgPpF+9aXbkAAzygFX5mi65+xvQab
QhGXlWNTbexmvAnxmsywWHdJh8Dt4X3YjBCma1M9+lO7JHxNUNBGSs1VM5HJAtaqtkVFYyvHujLc
umIqjk3nR9tgmsJDseRyPHQv2xqHbNuJUpzy2CP5qdJwXRZoiAH29qeliO2+9D33ysd9/zL2giIG
pv97z9HdV6dluipkRK123im9rmrg8psoYGtxBqs6+UObHqtsbmzmnjWdUWPq35KbssnOzeJEgzen
Wgvjx8VsdEJDY8QRK49w/jPoH8c+ZFSbhwRBqcrbWD1LWmdiZOnabH4I4nSA0jfAicIiz6zHv89D
rmSdpVMcz5QsyJCais4Is5MqUqYFXVxfZZ4Vfo9iKAgZTtPt2OIrRiZyn1yg36s8jZ9ty2hvdZUl
ux767LDyTDUBMTSnZ3eZwquOIkS5GAc4rG5Mow34CNmT595S+7Kw+i138/AxzIFxVHmpCJLU9b4l
m+cKWn1ZNbFV8bzWzjfeFm49Drg5xGXzqulohzCL6s5ywjP+zey5W7wtoquHnTuYamcRlWTBT9fC
jjZm0pJ7SDquFiWYvRJ+MxjQn/Dvn1JlwygefawHAid7bI87wyZBwjXvAg/lOhDhyErOk5L6xj1s
5+cZakgrP3xPjceQXXiFpeAVCLsg9pB/qSBf00D3EoXTD0MM+dptxLf2H3p6Cnf0jjAFJURkGWdj
ru51y20n753raSYAUg69vR06nKCebnfDiGAsg5fGQk0m0Edvq3NwzOY6a3Jazo1536r4eQrotqA8
CHZmz4RKZwPTvapkP++b9K7Oo0s92sz+8eDisiJuX/c0IJQMMH75keZB06WWERtJBuuU2cZN7jPn
n+vRWmWtxbSlIcpTRfG3H8QvoSsJHrSNsxmWci43IManogayen/lpOzujmYG046h8e5O0XQC1ITF
fuReY0tqx8bi7Edj90O2QN+mCdOt2VLT7pXYANx+ZGDkyXVdN+fS1uVlMC16p+G136bekB5D7iTf
LIwkM+u0wkhCVidvSrpgQ6/b6gYrnuOV84ajYbDtq2BLvQNkKsnWOo50zWeMew88AsQhIrtii5mG
JzU5Pi7lMBebjI7ylah1sRs69kOuYT1hhsy5AXcb8DiG0dPoGzvtyOzk12jVnAruagc+ppn3bHsO
Z08LqV462n3KfA/Ef8xsVSL0xh6fQleBDM/Nsyf7Yh2U2U83boKtksawJ0AX7Wq+TW9xy6DYkOmx
tPxT5iJWpzFkeA/Yw8lvEwxVTC0TrNr0itfpbRBW+7pi+QLExRc6DnodEJFZxaE10IZWTTwT4pKw
YR8yjl8pTAOw0U9+6Tpn2vi+WD3dk+WnJzqW3jwDywd5/KtgTrhNZUZ0Ziiqr92BAWQ1kY1TZEBi
KHXHKC3fRwxjRky7YSKpXykK/AwF3MpNA0WUzB220E1M38yaRwoCZFTqtRNV5qXxnP7SBI2H4WOO
YYuL5poTMhEiAL++4uY62f54UmYjdpXNNv5LDPyXpvx/8f6aAhDgH3TT/+D9vXzUP8KvP5Krf/8t
f2PRof3aC3LOVpawkVD/yqID8cVPKBuShvhlC/6LoAzA7hckDsV44dgtmLq/CMrmb7bL7PbXPAFK
neX+U4KygMPNMz8FDBd+/q//6ZgS6y9/ulBKSFNaf+ZWZchLIo+wwsnJBOQPrusQIGhxok2zHSPJ
dKVy75KzLQhFSUiDBAnthkh0fAtwt9z1WEqwMvTlyRey2GU5PtZm1K+DIsyGxTXf5bQlb+Kg+zYd
f9hgaqWtNwQnZPed3rghNxEn9d1rs8L+AbKXf0PnoUeT639SEFgjarlz6QPeUHT4i0ddbYiIvBXK
wHm/dAgzAn/zlxm/4ZTVZvCItJmMjm6LuCh2VThPG2ViqBc9I/Aid+9YgW90NUJTScFbLixUABjh
ddN7HINz3dxLx8AZQ4HSj7JrCkbdTNGtaJ53tIpM18bczweObda4ToPivYXZfItxscKmwS9/ITxB
xC0dMgoLimwme6F42ZEpMf3HUza7W4dm9E0/eUPJUdm6ncrpBEvp3sdSOEMSgfwBbaGe8mMgxuDi
jsEYH5JZONeGXaonFrjEwayTvnuYFFZageSye92sSsGPMs//4Ob/OrsRzXMBd7CS89TKpAoFN0xt
nZWL5c6mQ2ElTMQMbSXl1kr4UYnJjb8q3wCFNY9z1Ew5UVqeHNt7C4mw7qswLu8s3DKbyXWvwIiY
9C2JU+9m74YwvhyroP4xMZufrt9KdzWPWJuJEQ+brmycPSdU892yaJHf5kGBvc9PaP6ycvcxLFBr
bqu8VeNuzNAwsH3hB80dvZaz9aSRTTb9OJ/LtHaK3VyMTLYzSkWoYdroyc88UrkCT9/sG/Mlcq0v
8ED5Rkfgx3xacRdrU9n4DbPTh9ieL86YnYZ26PCUyBcw1/d+iU2BXCkIDhPtbikwTp3WXI/4uNc2
Jav8A55xrPPppEIytoGNwaRzIf2EPJC+VXQ7q/EOQdjfGUvlTBSq9zRRX7Yd72wRYBww+idb8wMo
Nsgd+ZKeKzWO8Gj+bmR401nyZbJJwDaSxxlM97s5+BI+d3QjMvs4NIBZhgz2WOVafJU2HoymSB8D
oq0mxU0mohmDfy7GeKkvfQEzQcfXfY0DqPLkO8U2+KbnkUflVWQND1kSFmszpxUE9HdxVyQcGbK+
fPaa8Kddob8lXgI0CNERDzYbcJTCLFYN3iuCzO4lUBmE4KLRb74De92tMD+OUYJKbZLQ682aptYG
A1hlYgAzlHHCNsW8tTGY1YD4dUtcEGbtmOBrDBMZT3zQFIINlFrencMeT7O5OR+nyFB7yx4GdkhC
prh7vjIObFD9cHM41eisRafra5rKU4h6lL/WnUJNKbsHG4Yk8ypxg7/yacQjQ105C1DefarKfZWu
dRxn07xN5vIYVWG3Tmu8KpZqymur9QaNRb166CqMOdmA58Jt6K21y/yZO84Fs0y4pZhZkEcbIms7
lB4hCHSRHeaLD6UiHN0VOzuMWHGMDOSeSQx0ffm3JLhuaSFpt53Hhi67+pJADV7n4/gEoxiMvqDA
N1ubWX7OENA4CfYOZV98eYkhmcMj1dPxjZewU/kZJ372MEXk9wdtYddTWIMGz/3CuHWxYx+QrcnT
3CZR8WFZyFytA7kNRuB+6pru0DGyIVBH+y4A4hqdtAleWF+jc0hL7WQxyrM7jEGjR1egrMb9KKZX
JxtIdbs8MgoiNmfl5H6Q9KQVWP9QwqtVBQF9y90R7RHVkvIw/JXKp6Zaq+PMuWzr4kpaDcuoLJih
8AeTjq7xqd93Pv6gaCaVwXWRi/48TtsUvz9Obp1vjLpO1wjlxWGS1rStRPSTXq03q618AnkCGbl9
bX1m64ximCNRK0fGWn0lqkUj1Ih5lsc5t2JSiqGxRZGcMUp1E1ojZfCrecBjWdk4v+zKpUPYxrIm
o/6BZhdiAgIBpmuPrZXI58iawm2Y0d4UeCliwhSG13HA2ELOtnnWOrRWpctDxQDoKjfF3nbyN6PA
aUSDzUF040c3FQfA8tzwJpLOU+n/tHPeat3hQzEa4xCQriwj8aRBeK861X728cItwLOy5BBuMMBu
dZmcTVNVR3tA22u81r6dOUGzuKU3s5dfXP6okWqA9ehYqATe6OxYI/1tWFP6bsGk3DS9FaI4+JhV
qbtvVUoNsOwOXsafWbhudJRuXO/ske+kD92eqKXkS4CH4DcsuLWmRW0EzLIyGliLRkho2cvxw01F
/lwL2pMsD41pxrS+qrsx3MRTW52zakL0nLwfVks5pC+Kq0RwqEiZYiCPYBDy5vxnagOA1g1giLGC
d5Ph7Kuz8mro+ALSgi9AVzh/B2KqgNJomgpyLhoN4rTD+GHdTfWndKd4j5rxk/Yukzwfr1CqF4ce
5rCVooKVgLsT7GyYS/u8CnwSdnV8iPLchkw4NdfgA6MTI8JHJ8UjF1j9a8Sd94QtxN235YCFecYx
JyU3liHBaPnLEjg0UXfGEItxkTe1XpnMfXa41HBfYQa460CCrPCbLk10ZUyAmvugMLyf0dxdh2l9
TGfa1nucT+NEfhgV4iWaC71ZzGM24OtjGLu3HRY4UtINwhPCljXQqNWo+4I0fRvSiGpbPnWMADLB
rXwWSSu3ZDHHnRn5MOiizN4MUz8g5YxPyvEuumg/nb6+THHygPxz5mTAK1dXhr0ROCzx6hXq3BuL
DhBx/Bq89tUz2BJFEYYbKnNcnqCRIOJkcdkbYzzUUmZvHKOAjKDz81IL/4Y+KV77sHP3cy2+CyGN
s5rFB1F/pGkjGJduv2FbAmgh23XpNTuiw0zi25vJJGBOGhhnxWdfpj8MI7wReUpNJ0hvbuV4ojAw
tkfHD0sWnKTfNC5UWQIZei1Kg6ANq4tfwTcRevoWmfjGUtqtcDnCEwfxfxlmPJHEA7BIDiOr4FjG
T1jfjTXuT3OLgTY69R66a82XSB08s71RsxYsoOZrDpnBoY/0jvFVu8lc66W3uurwr0vWf6ehmnOf
jfXkHxt3HuslqMlp/t/Stvgf//YzCv7uxvX77//9xmUuqUrTIk5p2kItocrfL1zit6WSmosO/5S/
ANh/uW85vwlPm4LrkLK0pk7ob/ctCoYci6SlsPHHaEm5z1+Cpr9baMio/sPqKa0WKucf7lvYhzQ+
Go0ZTGOpEX/mWDf1SPZZkrXoO/dK1osTuKiwERhheLaYbeLfYHxmV8njVEWsVTGE3MRNXozsqtAd
CEqvfGEg+SvTNG3KLKbQEKjyjcdbcF/LMn3k/bPv65zRlZvog8yMTes27nMxMbaUwp+hNqU9BKJk
upurob/D7fvDR6M+9AWqVVrLdR/DCqAdr9kkOFUAgwHvA+2M6hgdiqG4s7jMsIIzcAkirY/w03iF
mPojYGSH0p3v8vA6Y6pOp6N1oEC0oSIBf6Fnb/1ifF+m/ysNKtgKlLGtOEcdw8S2CHhkz3bAKqsK
goYF+urWVzE1J5X9roQjt10Yzps2rS4tuz3eRXEbjWT3CtvK1tNs/UgNr6ClSNFM4Of7VgL5s6hH
2RP5DMHNpcEnmMEfZWTqhyBCQPUTsu2dRHerhso7W6I3T7HP0JFF5z4CzmD3Sz+qJbdeb0w/mCbW
bChOkt7IOdcbGbExwS3h3lnT2EToMD2kGNAPpNdCWiT5FV5x03bJ3kigqpNjaV7LieKnmGE8swe2
PCa8BYeaeTjTaVtcYVCGijWMxGK1ARkndtbZ6Mtdri2HUC5VJAP+mhPzrUfqLciHi/7sT3aFR8JC
PGy09TYxJl0NUmEwzpdTSeeKmAbOQdKbwGVQC+ZqcVxBI1UVjhlGVtAtR/soA+chwv16zaGZTF8m
05PnUM2ZzZN4Egn6ozOW/R7HVXaXMwINiGNypzXVyrDh2WQduQsrdb7VXDT0uwK2EnHVOquOTouL
aOvpgen+eoAovWlHgWe78e3vgVqOLUoo+aZQfPbtaG8CB3aJ1emlqcV8oLtW2kZ84bMqGb4vXChv
ieUQHz5bpigvUe88GdCTVh0Go12UcCfAjVbCNJGFd8pwO5g4dIAthHSKrEUceOsmRICXw0tptJy9
prm3P+q25xl0AnJnHafb0HSXZ4IE9qm3TCRDh/OWnmWG04dGXltCmvcTynKB90Rr5n18p+3Wp+uy
bq8Sx/thVlmxK7xCnm3mXyKIbroQfPsQk5rsk8e4p7wAqw9D/BD62cnnIHDqJy4gfkiONbc5sife
nB7CnulIOKa3GfO2FZ1hxTt8hoh6um7YRaU//bSRYE5jq4knNM1WtPHPkCavfZuBJ+oSaT+VXnJO
mmK+Uu3MOU5iMgZMVax5S1r4GAmM6T6eXv3cJSOUdYm/rhv8HCknddiKjrdyAIucKqTsY4L7fJMT
U7pp5qqhySeE5w2GiTkxZ+70XhQcHLuxDjbE+sBwmYQlAxsgBiEGmg4yTIKX3h/n745X5bEpOwNY
f5BxAonC8S0fTISjwSu2fgdwjW9SSfWZP66x4lDLQxb8bQxbeRi7ztzY+Ui/oW1W26IgjJsNecyc
OUaPNZK+J1JS+relWT0JXXHzCAxFxW/Q2TzI0ZLeSrGd2zDNvkkXVz8xAoibdnRSVGwd+5/C9stb
ncCwuvLIiZELpVp04fd544nC9BFJBelqNSxFi8HMGaUCxvbtVRF+K1BoLEiTEb1ot5zXvPcx8wSi
Qkers8Utg3F53UlNxDimWvOmbZb0oPItm7OMDbJ2FeHCmghS1A3wv9h9CQNOclFpRocwqoivc3ju
Vr0zRfc0n6Yn0fvkaCxiTDeDFThrN1x4sv2MP4FvaYXTskgO0gzrNUYc45q8CQBGv6ydPaA6Cx9m
Hd5khsTtzQh54eZg7nBycWLlcmCAxulGAEitm5Zml8A8xoQJr7oq87/sMZvWAJKYn6YT+v8QC8Vn
ZAbtycwLxk2Fl3z45dJuWqRI710UCkXm772Tgjq0mCJKBqx4rQFxVQ9xEm0Gk/qphlrxfUPsDygu
FTxHEY18qoEFYGSgMw6COP5pVNVpbzWxfPUTFtA1elOHvSoPIWXRenXO1RiCmUw7KouLWL02HcQT
Vl5KCARd8U7aOiiHLICQurA6MLGXz85if9AAMbOCmtZisUaoXy6JZDFMxIt1AnLgulrMFGKxVbC2
sCgsVouGkC2gKgMs7GLEUHq6d8xoCy+NbHJyr0Rkf2m8Gy5bDTsido4I8ti5m2B84em4I9VyifF+
qITu2slIl+pNjCEE57miOrlsED9QEkgBcvtZzCQh1pk7+J5yIxarybiYTuKEGojGhlfYL5YUMabN
LnKJQ6Q06l4x8ofBsphYAidPb/lUPwyJwQV+lXwgY5LeO3XId62fLawafkLPFuyADX87djSCH4tx
Ji5xrk1R2ULsbbHVsARc1ThtCsBk68Eqwx20q/6c48dRv4w5fgzlEa/OFBFaXdbUXbIYeSIcPcNi
7ZGLycevKjr4GlIQWVddepxARlaOK6pLKV8zp3HHYAmy/GIdUnrwt9liJzIUMxNzsRg1eI36qe+u
/MV+hJBHVXry7uNLkm34PuNTUothSdIu+6xQIO/UZN9nFFP8CH8ZnFTLOBzSwaXD/UROjYnRYojC
sZA9zItJqgqQoOVceYdmsVBZeKkwZjc7Cl5QJb0P6tKTQ7kYr7LFgpUH7quuS/TaTnyki01rKVTN
6LwvXQvX9uw/GAZbaIxL+KhjQ9xkjtUcgsFwd6Ecgktps9eghuzT2sMnlJrvjT9Fd0rU6Hf81pdm
uvLHyPyYIBluyBDlBEJHdZpb917I+BajgrkVTQlu+l9Xk//O1URJKj3/q6vJhS2g+bvbyO+/5ffb
iKaG1OZ2zVmfOQ8/99frCEMeJcC/KMUQBpTp3/IEJrgYYoiC6Y/tOvpvlxH5mwUUhjSBUjxmQGH+
dPf4r+4iyvtTeYLJXYQ+IOkIvjbpmoo/6I/u/qSMJkYIhloph/kI5JFn4KTlNe/Tp9vN3tXEIWQT
diym4PKgP8plCm5zwyA+sR6VkxxBygDwtTkIz3T+bOykF1eoBe+GQ+Bs9rmia8U+M8UoIUT4rsKq
zbdgNnwE8ArPbuiqnVaEaNusAaDkLFJPEBUHRtT0GpjqhAOpJgi2kOswna0nMovU+kXxdcfrD3wc
YFeTohdMIzi0sY0PWRFXyHkxRS9aA1mLJKU5AUOIKdi4WXUgG0yyjDg1cZ644O9JbDgmzbARrFMH
NJNrI3a+EvSpTSrUNZ77faJGeTtRO3YUDeCChsa2TV0bQEMrgIWGzPfuUP7IegAjrVvBPY8rWDGm
l74Uhn0vvOI2ji3rVDHJWWSeYM3oFho7qGtGzQsRFg13oC6aBDMjozAcNywZ3totrTdlRwdhRD8K
Y0SKS0AmmD1AQi0yQAMM87axyp7aeiltog6UDN/b7PWPEA4ek7yVsLuTDzW1NV8uIHp7iU6KRC6A
+PDiOCmfyJgsiMR4mxn5Bpzl2ZqiV28uGZYQDeUwXfcxQYmeeU5di+wumrgwtBw11jwW7PcPNpKe
QdAazzvhdWCyDBKuzE6+19n0IKv6RaSKI1gZvmeYDXAd8QGGuWRSEVyVmIlWJVCGTQpH8gLM61Av
Fp8pyIYTIIvh1oryZCMkhJ0hKagApVEyqQinSvw+K8RrDy4g610qsHrxLXtwODU+zgm9BnzMw8rQ
2b6h07CdwnbPa8WkHtZoM4yPuNbSQ+e0H1UhXPiOk1xFVX0R6VtrYuNEg65q90c6yC+8EFvUuHcb
+JpeCu5M83kwxRpmAI4neuZWAw9BS+nkLULaa25m9Y7GRl3igRDysYyZr835ZJ9V2fWfWTU0QNG7
EvNHmG3bFPdOc9u3LjBBsgYEF9p6Dbb21mlMUDgFynaLZtX305cdeF9Jb7pXFG39bKpS7g2cYGtr
tpfK1/4tbKsRdV6TGY9Hq7yJyd7dhKHC/dLjlIOyiCxbg2DyneHM4I77mhOfOMddj62R4IvNBab5
xIHpGz36ZB62fpBkZ0nr5Liu8V24YCy9S5Wr906EP0nLwyhzC5D2rSieM11oKOVDgoQ7gzbJQlz/
WPBp7OLeZTK95aUPb5FEIW7n410n8Zn4Nscn2+ygr5Ki7OCHkiwU70OhOfGX3BfxrQXgifF9JMn4
BGBqL61yN7nqKypdcaTH4dF3tNwEHZMVb0z7fVRx0uHiLDfdYL6ISFvcalqYbaW+V9xCilbvgrw+
1ziB4Pe8BK7eYCyjvtI9imS4sxn98SUxi8vmZSIYQFyw5pK73iyPs3f7f9g7ryW5jXTrPhEUsAng
tgpl21V7dt8g2DTwPhPu6c9KavQfipqR/rk/F4qgguwuA5e5v73X9uIpj4yAb9V3SnBsNW1Sjj2Z
J88t6gMp3QcsfD5xoHjRZvyA+XiRnSorOWRu2d7yh6+wUkPCycCbfHE75YLq3NAwIVznW/7xTWBP
kV9C/fXX2Nr0DWM3O63efA+pcwQpQboj7w7cTN1dVWf9bsAtE62o0/tWQKDIHIYY1Th8LAODBpPa
tIOdDxZOWQaZrrWqQza7w9HwUOlnTbuMCRU8TQ2j/k2AeMKCKZ9PuG4nYsCFo99WuE8JPV2oTTwZ
yrvKRfNgN9TqLJj+mCVnFMOWRfuEmdK7Msr5+ce93Cd1Ra4FJapI0uNq8XI40/ds5PNt7I/JBurV
V87ZDBMX0nsfMh34YYOZyVyBB5afsiBnMQpbT/r1N4Yt52ZOz8p0avp0Km4ljhCktMg1EML4Qtnw
/UrGYNdPo9pheE03hAMYJbkwFejrbSgiJY/dOG9MbcxdNYPyEOP4mCXZsEeoIA2fNc31jyB1mWN9
YDLf3oQdcXCLIPleOEGqDecr0xWegqlgxCt5oz+GWX7M5mEwkFZcI0+2MNWrm77rHgfRj0evGz5C
bxgOnYWPE7AlFCBmUnZOR1HovGAggynfQxwN6Fuy+sTecsW/GYP5wHlFJ4LvX+xsvWVZP1zX1K3u
WceDiZBjztF1vyxVSFO3u8Pj19HMhF27xOqO4uMz9jC/WQw8uKjkPfRIYBL4NgHfFxz/HI4mIuk+
w+x7hLEIxSiumA7JHtqFENlV4kL2Z3A3ws6IwFP0O5v+sBsM5OfKcO2oajtIuJzwyPSokXwZAHBB
e7A5nZ7Xxc+uqkAWkb9iHRx6szisdchHbRfkd2EYYt96edS7rbWb5uyuVJSlGhKswwSZZPQKQIkz
j/4UHPVWJBYXII26dA/jSW3IU/cGCTJScesW9HV+yvEtvA75bN/WyFRcm6j4+AVuyqp5xvP6VQG7
aIXKfq9g+j9T1D+ZojAgsY79z3r9JftWNbX807LY/v2Hfl8Wh7/ZFpU5oWN7HhFT26FS6neVXvzG
/ws/pF8xpPtQWKy+/5DpxW8spYlQBy4+EUHJ3/+ujN3fWMWSGzRNqrh8h/bO/2JpHPyQ4X+S6Qm+
2k7AOEDQ/aTTwFrG/yn4yiIDlyGpGrAYhKl6E0uPatf51dCpeHOEsoJfsD+CsNmxab2dFJWMBOo9
gvVpWq4R7brQjWXYRTgBWfhYOpvvOZIHR2VO66WdbIwOfS4ePZ3wL6xBva069S/C9XHVLAC3Ypgm
4Z0mHbD7JZiwc4ytEdEkfBRdQx2Fm5GuxFF0CVL/ydfsAcOfobsZkVMnGACxPYfnWbMKOAjOXTdy
aSehetIhh00JpM8smg7LcEkklIABMA6YuqFmITAyE5vBHN7oBszgGGV7M+4Qk9vO2JtLlbH7x7AJ
weRx1LQFhA2BLAq6qDTGk4xhb+fNYh+cGUcSE20yXLKDoivK5zZlbeWayWtbJSyHfRa3W4d7JSwI
W+1mb/5EyU93Ny6ICgsUOBJ5CBm5l1A/MMzXneslxND6EyLFsi0gaJ5n6kEmnmYRD5W3mTspQHKm
/5lEPUkdvCbuVBHzRVaZ3BILhJ1TrYVX7UZ41jtsSPPcJhbasRUPmK6Xo6TocENKl2WAiRfG7Ekv
qM4IL3GpqnNipv6h1hyODhU6qnlg7DIzLaIOXIdYyZc1a8YUAZRHr6EeTcFzIxPI8dQ8b7FwDltW
yFTUaDKIkoBkcxzuWGF9So0n5GnVk2DK2Prx3YAayVPyg0490dKQFgZ1LYtxUr2obsim4EvWzBJH
00s8WVFvydIrijXbpNeUE9unJqUdJ0QUG6An6GcrcZBkjBtyVv6ozlYAFNmz4wQ4IKvlFVIe7ijM
4R3pU6LWTLStOQMFGYDItZxHC+5GBPFiS53IzLmzHaTV4kiXjyhFG7V2ybaFxMYvwezMXT0/wbR6
mEFVgKTtPjJ4944mGWdsCp5DjZLxprq5M/vsJXTKeEeK1bhiFEWdeYycxkxhwkC9Gpd0zL9KjbGh
9sx9FppvE/uJteMxku3r0MS3Bxfo4PpkSFVJ+rtI5CfVV3LLEieA8QFOBw0aoEfAcD0s1hKnTQti
A3rH2TWZVUPUHIFMSeNUEyZgWMPgwIyx8NFjOdB9BNQn0HgftFxy8E68hodKGv0+aRbNbKrCgwya
I3lncz+6WCLqaps6oor6GunIs/ycbg3gQpbGDLUM0SNjmu9dQo6bFRyRM80BQM/G2WkQ6bjCHqeC
azrDejEO7cJkrUk+FxOQxWbVrkeNPvI0BGn0ej4OrdgtKhwu4KIB477It8oaH30/Dfas+AbmU/6X
4gdriZmf0U0TQjWjrLLFT9E7lHMtnvZUtTRPGEOxXbD33FNeN90E2ngsPAmRns6zY6Ftyb02KMsf
XuXGg01F+SeWaW1lZjVQ7C3966z+fWzA6y0J57bw8Ro6mXGN2ODdDqSurlJtlG6D/jrW1mkbD7WL
du9wIMg/9t+UWQZX4HKfS228xiKIRSthGmLepFxY20KbtKHU69305LGbxcI9aDN30/aHSdu7TVkx
ttSWbwPvd8yA9txmULXVjHO8wyGe2JC/tWWceazAPIqNfFIwU0yFc3wymq+xNpvznLkacZ8X2oZO
MQXQMIzptbaoLyDInpW2rRs9RvhOW9kJzW8Hoir3cW9EZSurs3TifV5b6XNlxca5sn1oURWn0kTD
KWs9XBQ8+TBPaRt9Ynb8okmb64WUH94Pv32trfeLNuHTgVbsQ23MH3vquYKC1px2XMnsYN8X2sjf
DKx8hgwGm6Nt/sZkjieGuO33SocAbB0HSAyfW4+OCBixvAIoSuJhwBmYmvGhDzoS5gtBeCvzm9uW
CdHnsZdXVSueXMH3GepIQtD1yxlzj/FeM6Pe8NmavUpn7KDqm9k3lH2xX8T0UlJZ6jbmoRrK15YM
xKrDECpFRULJpFBMRyVwNF4KOiwaHaIwdZxiqamLGHTEogMaA0aRpTYBrAiQehgZcX7jLHVzHwQD
lqIsJGHOEI1cChEOnMM5t7j8hWjtgRUfkYFZ3RpWcCRm0hB/57IjhjGTDGkNtR/Zf27ZNQuilwTN
MI5dyYCsfEyyxDau7GE9xfpnVkkRA+xvnyRKHwAEJT79Rc3dK/vhbUpmJRgzDJWkWBIdZ0Hrm0+D
9dnAdrWQdynIvdg6AJMUMbeyVd6KnuS+DslgdNknjHgiXwdoYAorCBjJc0y2BtDNNpyKYEcIfdxU
LSAKer+ijKfK1iWbQ9WNu18VNh27Z1DZj2n94pLlqZrmntEAQXQd8+Egih0DSm5hQUi5gRx2pHvh
WlZ+vBsg/YLgpj3ScSI0LtrxdJqobMJxx0LbPWCNq6Ok84+m7SFwxzElzqSSFp1P8lzEganVoSV2
8OV+srrgUmbJXa0WlzJDUk6Lzjt1OvlUuhaPSZ2G6nUuKrHm8ql0QX/zbCE7NeoUlV+BZLR0sopo
WnDTE7ZKejlRF0X+yuZs++7qTJb3I57FVeLddEHTH6W5wHzDuEQ8zgvjt8mo5tuF6dBV0hR9hG65
HPsUqxRbX/No1wVP+Dqkk4BkZms/dF35HYN2UbFntq3rNDHLCoORjD+nozA/BOGaeqtGw834sLL+
PiyUYo5sgs6sUWnqSrrEO3sZOyeRccvmlhBYGIZi58WjwiilNYuQ2Ox64B+YdU5bS85ssDrT6Jst
8TZCwbWYP3rR+r8H1ykvkfs6WyvCvUW8M2ipuIDq9c9DSBVqtbhHk/kMd5iZtgKrSLfrnKlj4ZGZ
TFvjU5dYZ2eoWePJIaiiFiTdleoNRL6mVOFt28Mk5UzRqCUfHgeZTqCRa7TaQbfzGjuhAA7JZeOr
Nb9vOuVf97a13JRZCDWwZhkImnoyh6e4cSCDZ0IKa2cuU/FaJ0n4UEp3hImhgHtbNYGV+NGvM7xp
Wd8SXJ7GBK6BKW1I0DBdwAom1tEB8MgjaO3ux/Zq6uqh2Ptki5sd77l7muLaOMElF9dhH96FHuCG
MXvhyuHhkbYziJPlgYlxte1ZB21ij2iWtArjncl4uZsrnwLEUAseE1mnDhQCo74151e7xTlXnPN2
1rnvleV88w3tX8fgcDLWsKNRpP8UO0V9Vo5hvrQ4CwqTkq18WN7sNK/2LKT5rR6GPVE749YdBnmV
05x9HDKCqCZe4Ig0PfP1rORrpSjDcr3sMlfeezzhpOOq7SIoUY+grrC453dTL+ZtZ4/evjGTt8Tl
ooZ8gdNwogSMGy4A7Z777Owazw4sNORf1sohhZI3UG54AwFh3kNiN9QnxFbrci5ORdxuqpnVYUe4
7Qn9KCBcXQG8zRyDe/PapOujLO3icaq9Z3PxgwsrdCoOQpyS+TR7NzAk9xzf7hmopQUbbBFbryrt
D9+aO+7tjPK2/YLpgeZHV7tJ8q9um5ebOExfoOBUO+pMurO5NuSpVdEOB1fQ6V16Eh20vkVSWDdV
1u4xR579gRo2LAXpjUdJ+dcimN3ISY1vUrn3vVvl3z1DkiT1J4sVSB6TaTbqnJd0Ovcwp0Je0sZq
j7IwlxtnHQGQFMVjhp1mbzUwa0LQOn3Wrw9oGtgq0Te21QIObrVXnofVnGDMnIziMuR4wtUgxCfD
TQpkFdkygkxoH4T97VjpGUurbidiH7bBnOFc93Rj08kb9jdrZxnfKuXqEskhuTFDyvDMDmlyssk5
hqIW38M+7j/QMKu9RQqcMUvafGtYdBNoNT1sNQPn69zVVFdmsqFjsvZPy8ChYKOJLQw18W6Ys+6S
+rI5FFPQH7osQyOflvVcDoMmVichd7SlSEwuyJxtRQK7LsPq0+AYVSYE4RxwYGSN5PNRhovznBTd
m1cmUg/BnQendhjSLvQP8mjGyEVA5Fy3poP4OJTV0xivKEdhPbp32C5cpv5hFkah7KHbySSnkNH/
5gWQMiuVyC2ZN6ANaWe8J8Lvjgvi0Fc6we2LB/WPAHMW269LEjAOwlFufWGXDc+9knBaASuB2pln
+Vz1s3U7Sp7J6WoXJ+6g8YFmJa5pOLkJ35a9bF05skyHo8oSCgz0FkxqFdnQHAlCKCcyPDXgu8/a
285KoR4S49kRk3jqjY6mP7MNoUHPU10+hnlS3JROmT1VYilu3WXu+A1D87Wv85uuLN2oEwwHGGBV
UTfiuLFYChwS1SnFww/o1kasPZ4K6NwuOlUQ3pYDo3du8tN92YVq0Rhr2s/tbkS5nbp4D7mJXp9F
OcXnsuKJhWvW/2C3Op9br23B6dfNyezDzNs5hKxflabs/d8o9/9nlGszS/1bl+kF5+Of2XD/+pF/
jXKD3zwbSyn4NRNTG4S4PzQry/0NJQswW+BYtrZFIRf9oVnZv9kAKDw8b8JDUA2Rs/4V5XPC3/iX
Jv/5wsZ8Crvuv9CsfmHDEeRDFbMFQcKQIbNn6paPnxSrUNrwMOloJFvjHimbogGMfAKr+ju2F9nv
boD/6GP9S2qQzwIB2TJDXopFov77n14sjVdfAAYLOPuJYRsT1qD0us3GL9hl5M4U3dNP6uG/fLQ/
MxStfzOq5gWx5uLAZSZu/jKqTmopQaN3esJaXcKekJgt4n6vmIhs+Mu7zsYRKnk2oq60kUzsavv3
70BX3P8sCDIr5w0ge1oWRx738J8/cbu0U5WJATR+4CRXc84Cdq0W9Q+N8/pj/OlV+C5dFzWUc0xw
2vzC22ti24XiAfdXGu1wPYokuw7jkTtzbJrv/+UHCjzX1CKswzdKmpST+edDSOi0UNg2mY50Dpsr
fMLUxs/V7472/3iiCO8vRy4Qrs1LufoCYceMzeHn1ykYYqRQj1FJcihWq1nahwlXzRc0SdxWtRXs
rIbKwzzLiz3bJAJ4ISvSREkRLW2WHNfWtrPDAGUL4yxGLwXxnOkpv8CmdqxjjivG5Nlw0vCGZYKx
cdxEndJ4dIjhu36+9zWBauFBnFRG/CZhNm1r8hPAVfz8zi6nSwJ+7mB6QXVnjEX6OK2Ld7bJVZFg
rKpsSybw2zpN7a6MwZomqVHswOKMwEtqRGCZBletHNMrrwJNRhWCIz676+JssWKJG+w5xOJgIZIh
IPwa7txQ/bAeVl8Qj4qXtZh5bJmrcskzEujBWlZPxyZmtAiwQRckr+a8tVJW0j0I8sgbvOE1VOJS
Mc05NmZKxZVvQ4oralp7Ghu91C7KF9Sz9WjHHYiOarigBw67gEqcyGuTYN+zrGiZqgDoT9ZXIx/W
5xg029EWNJNghU+2OYeH/JMjVrra8aqfcPzZVy1esU1M0edzlkzh02LUNROxIJ6xnFU55rpxDVDK
2PmVp8xDVvXNkTFfEMPH2ntlADakNtjG7eMysz46I24+K6q8DpTYQrSIl9kl4jZIzJ4lK4zDYnJS
ZB7GM7/AQdL4jcQXh0jMNmSRuzIVNY74mpIJBQHy2HozdlOvh+OBHXLlzyygY8Kp5OXT2Ia2oIZJ
7VxI6i/KzxvcZWlboxwDs26xcvO5Cd2iWRH26+vUiaCfxW9r3qNp2p2k62VQaUUDe1JOt6HjzrQl
2dRoHEPbWBGGFqBrRMAqDLS23643vafEywDn6NVZMHpageU3bNMykw0yHjz6uht2r881oo95CKuV
BV8gqsx6zaes/FL5RBiHwKvOVAzSsRLbq0HbqqKptcA3gqLcx0C6uGHhP2Gfe8y1K2JZZwpj3aI6
KZrgyRWH49mxOjBwi6/u6Wlh4qAtF5CZPioRf18Y1OIVg5FlYtQY0+kRa/B7iYFDaidH+sPTYdNN
yII5pu8F60dTtdZnKL6kVIMsUhXEp6I/Y3j/ZJS6kABMHddX4TswzOMkicJydG87nKhRPvXrfTkw
lqhL1ljwldbbeiqeG+1iCZss2TFdGA6onngRcL0Mwnxz2eVFLpm03RosPg6Cglob7Z0BBVFdydax
ERFwhXbDVL4q20Qqo3LpoYgV1OFlwLmtEhGicWbVhwRFydEZ3rDQm5eO6fSWmeWDY1HXabSSnLkS
8b5vF1opWryE7MtIPLo9xlsJndFHYEU2yOSuc8dhP/TjfGU5dz7D1K0Rl1jbczpD2gB8SNOyDl5d
1m+tYz0IQ0BM98ubYGWj7zbKwF8+fMzEDFujynBGtqQb1URMo3Bi66ZQzTX1zJzLrj2e0jCBFtIb
yooWSRKMlosucqaW0QaOs71YCVUlnnjgShoOlgbJQ7AojyHX7UHFmM/TonVfTbjPB9QueR13dYn9
iMvb9lRIICucPtYs/0rZbb+tgRwqR/PAZsztRT3W171sXrFiFlvfKuaLnVgvo1GZkYjJVY1FJ5FV
dW8YPZMo7QiRw0BDGGd6YZWCzml7J5SNi8FKRpJ8vlmnFzNfGTXEGPdRVAM3GvUsrZ8MSi+TcI5S
YCj7MHWpBQ6zZYtLDqdPMcXpfpycqC3cOtmtbW/voJvGZ4QwGMq9QauNHIdjjji+G8sA1wUCCb24
7tsQ28Z2pNpq66YIQ2h8ap+5IwDPsLgUY/fgLu9xkqaHJadiCf2uekSK5oWVJV4xtOZIc/IyCxjb
kzM/zx0t2Ql6zHbiVnVKM5q/ptUH1ifK9svsjNf0dF4XaVhFmlpzKKgzaD2uOcNQV2XYKsIhWFnX
tCPevQx8y4Tz4ejQl1SPt7IiSVu4GRtn21nhAjHsWur6gestPcazgpdjcM7/8FAE2BC+e0OL46Np
iFybbY6IxiXhIhbEzwIbByB91kI5ztvvhquafYmrBUQSHbRsEJfIY4p/CT2O2lr3zMyD9M4xjfVK
Fswo5imcDlaVwntM3YjWhYEpX4ZW5hVJRUQiMU+DJESaCAxSlIf75EXXvE30Ps52GIYsy04w1Pd2
Q2/TRk+1crmn9PzktsYHrpzXVBIdtsp6HyiPqCGx6W9tGsKn665JUL5PVvvZNIM3t4sPjVQx7N3w
ggC3HAazeQBNepqW4rsrHn8UZte0kxiZfVN78TUy6bRTDFkJTFz7ZL83dY6pioW5d9KMCVCiZwL5
9XlmIEqbz6Uu6y9giMXOxbvB/ludnVbtFweP/2p8pWtNj3ZeASXj1APR6075k6o1no9h72Z1ceq5
c07IesQ1kqAAWbpBlz1nlaQ6/q29ghU12Z7aFL43Uo41hrsEhCk4yWa9Heb8ifzZgw/66V60ejqq
cCsG8dXiTq9erIJoTpOUeUBHJzYg/88lNowD7gzj4EvoCl4iv/bxNIAXRq9LK6zinRMhA1F9spTk
gNWhbjB7eKn1DDUCSlk1fkpDqzgHVSPg5bI/TjBUbzJvfbZ0qUm3TvguYFou9XFem5Mqg4eBccQR
a9KMZzNF15G3TOLOmedyUJarDJ9d3H8KcspXFu80l2LYmmbL+oGXZx6Ym4lBA7Yx84yMO5ieQdU2
b1Tm8WSfg6T6Kjzms31RmTdtMZd3zDPOI+CzgxEyrJGrlR9NGbzgPrSu27Zl/aPoOJXGestQrXgv
uZGCZ7Lmy2ox5ZHDNF4HhWROaWWCtIyTH+IKp12O+hB5Td08eq3Z7ftl7U9rA8Y0Gqpg2DeriO8M
A/xqUmAIqpJpeBGDi5WMybOo0QJtuapP/hIaj57q64NdzP5bxfKCFFC2du8s6SmViWGZPWHqB81W
jleicI370lkenQTrvKRjd+TU33WtDHZriuxXmt4xnu7KuIblFI7w9ubQgw2E7St0m3NegbYI56o4
i9ECS9SN46muu+pcApHd9Qxgt7goOlrs1XwGTz68IIAQwSm8jOcilehxurZ7kt9U1sLavi992l4r
p7mO608lZ8EJpkM0ZUBBYHXIyIT0opum4OBNyRmaBedDRS5Fjc6E7zLr6jfknOQEwOiouCsgpEKq
9Z1gxOLP+M+Vtn1L7Dy5rbqmOzqMCjSQsTgWuNCiYnXNvRhozaaXaImakWPkrqq6XUkz78ecIlQD
kMDGm7z5trCt9rZtB8MigGu/+XXhfw5nt7hXAuslMhquI68d4DQM7Q0uIBkJc8A75xfvKFrO//nf
daRWLv9g9QkDH1sN+9D/bPZ5BKn/Lak//8xA+n8/9ofdJ7DZYpJ71bnc0LQRSH63+wS/sQHV3afs
etmNskH8X+kEt7tlY/Vh38/QyNZs/z+kk+A3va3EmuP9oar8F9KJpbWRn7fdJpKJBTslAH1t4on/
ZY/aiBreeZGAZSnETV9QXVpkbABHd3zIPL/e2dwutmuYPMxj9mYE4qmt1emnr+zfKRy60fWvbwL5
xgsxONmW9j39vFHuPUb4vp6xrnH1udVWWnQoE6AdTuYkMWi9yepd64tPZet8zhf70fCH14IVCM56
ys0zq3ifk/F+akoCsuJ1tUnqk+Tdmgm1cJP3NGctzW4jZUcTOMg6EJc1XCnDSD5LyqJpgZ8fsOOx
/zbKS6BYwTdT9bRitCUj+5mGu2uMHNU2Hizk+eCO/Ge3WQu2fDZ5PWzc9UX56mGw8i949nV7SXtB
xQSoQWd0LobHIVFfc9O5GhLGjh7zCr9y9yAx0k1s97g+OqgBYOUt5mdNUtwzGSo39hh+GdgWYzzY
MREet0VSv8HG7bazbK8tMR59ywC+MAFfcFdC1QoZyEnVW4dQw/2yB3FuSDRVyGlQPelY0Y+uZMui
Z0de52GOw68j8jKxu/zWT9Vr00xwv00HunL65qXG1STz93FsLWqu3C2PeW/rOtMDNA9OETO/HYwZ
1lPfPnfGaG5YnNOG6MBuDsuCMCcmDRHUEIJalO2R8vJxcfZqjq/SRTvI8/HVZbKXuXa+MUr/3nNI
VVdEiUxJ73wqXtWCs9cUb31MwpR47GYWafQPp91fT33mfaYttKhF2uRXYW3IfIuHw9DROM/QkSEG
9YQGDYFz+d1yg0fy0BepBomn2js0NU+CkgK3f9DWtNnvl1OfhmPmV6GWMG3/114LEbR4nQjvUsO1
Xo/GII5rxoahTJZrxudYuPOMWduCV4TSN5ZgbVJtZct4jo2MEfKAqFs8ZnB4hw50leRVtjxFsVuZ
gKoB+PW9/SSn7qjMzN93ZvjoddZzklP/0Dk9Pqyiv1+dgU5uwp3Bwh7VSoqnMhFR5/XxP0in1l+v
cz4sKnKAwGeH/q/Wwn4lSJ6uoKutOb9JVHPT1vVK2jo95J5/XbkzNhz0KTtAM+sm74RP7gtTDGYG
dXA9MrDDfjRe/v408P7dEYBywC3YC23f+VU9bqcm6VN/YY0aW0TCG3XbDS0P04AaS2YfLyv0s0J1
Z+4/ZxDn7yJgRWk8sWRw9vgOWGT7Mjj4bfjems07F8rRdodn3F7vpSrOrLQj9i94/CW7CtqemOSA
um8WQfnF0jzCUHvPK+s7KzWYO2QjWRegQZDOcS8hN48N06MTibhd7zYIKI26agnbJFa9G8ow2c50
2S7kwTd64eeZxhyFcfqFOdaG7RDMLozZNU6rxEYncktj//ff3b89oE7IycvTiAMb/KJNc1ucCgMo
J2oDDo3C4ZORu2i3nHHzNlQfjBeP9pq/Qy7jTQAC3g4FfQhVftUH4oMb5Y0qKF/9+3fl//XCJiXm
cDG5oXADEIR/fpwof4Anb3JNWWkLKi67dhW1yajnySIOzriCSfZMbOjTtCGq/mV0X1Iyuvtk6Y6m
EXxRhnUnUyyAfZPfZLi3ml4xAGwOdYKOYQJSa/GR0Gj5pWvV99YdTnlhoMUHNCRjddRJ3EfZA2qp
PHGf5+6h8JZrppSPsnh01/E69sJvpJ+vkzggkR0i6nCDAElqpbdT5t5QEvkY+PN91kwPlZp2WU5w
Jpyx2an1Cyn5q3oCwtW2sHpi82tvLQ8Jnp8MAZCd9HofdunJWPzPLkyYjb08BEl9mQtKCULvYJXU
/ZXNo6DXcwfZOaqIuf3Tt//XG5rNIscnoiZc37UxS//8LA/LekrGytGkQyfY0Aj6Pnj1hanNXSDk
4xTi1f37w63V+j+vYAgQsnLxGMkwhPJ/OdpFM8XeOnG0V+3nmhcsBMIsbn8c3lI6zzJE3l7oMdCA
779/6X9z63AINvoAVXTAMdB//9MsiDiKbzKT5elWOcV1MnSNBi8E0d+/yl8mQPpzBaFgkWazoaGB
5c8v0yWmnIyE22brB7vAYDwgXOVGOTO3Z54YdFxIx97ZdpNh4rBXTnHsJv/wHvS3+Ou3HAYeMxOP
8YTn/bJEM4M6MGwiNRA26AcZl6WA0bzezQQY9PHNc+veUvG1KUschtmDHAAPBG76T8VM7l9mfYCO
fSLGDk+SgIe3vvZ/+sqlby3ksgV6bN1wMi8Dmzu8MUyMqRtlMq9OwoHxnVfBu9OGk+5bYrFG+J+n
PLzaXIwHK7FUZPriKin7M1bZeB/ovfMCSXEzd+iPDSIL07TE5/eTLZ4ooJiH8QBB50k1mLGKud8Y
RfgIo/yegfpVDh/A1iVRMweI7fIASS80vlPxcfYa/81ighUhNszR3MKYbFp5O9vp0fCnF2wFP2w2
4T9cExb7618OmEWqjxSByeoeAzn7jD9/UdY0pC4csJZpAGlI1mGRt6oz4w2Y1J3FAj/F98h9bRiu
3Xp5ik25z9ulA7pXsAuN+8+rN35F9Ja03Np3cxnc59QOA4E/da3znI9i1iRHf+sZ9Z65cXBqzGcD
qS2zGb6syRCp3Hqf/JDiN0WpqqPCBGBz2rNQpRqBDvhU4NWWn6dE7d0hvZcq+UplCVDCJgZk4Mt+
n64D1Xg+hFLIkMDBmUI3Gx88OU1TMazzEZcD1ZupQwXXoKrISrMP0KKUN+fug282KFM544+wMRkJ
88mvy6QqKahtxiuzW2kNDCfCv4rSvisPlHbU2MX4OmNsfycb7NwZs7CiFgj/czh3z/AtNk4qadcc
XZQtd6LWwcUgchW4xXuTUas+40H5hJy8bWgJOjajHYMMcvNTO5qXdknja0+ILfpov8FE8x6jGPlL
3B+AedJAjOghMuGAlVtJ11LybK/+wwrNrrHCS10/Cbu4L+oblip3s9EcBa0IOztz7lx6g1DN8YGY
RvfO5C0lEdfu4kltA4mfnlwBdkTRvgeJfFEFTS5rmWLNFENLlGGhGKBS62tpFuYu18hFcwkQiG3Y
1kDC6S+Mx5tFcuuRSzmeysk9ikBHy3x59sL5NStmGEDIkqll3jVNkG9qyYmPax8p1ue1ME1uwbVo
ECjbnTaz9tWI+Okwu7aMLuqhM5aL+eb4M1kob9xB87ml+mozWumHtVYsZ7TOPBPJHVTyWq2snwhH
yWj0Rb1LM/u6FNaH51lMsJT7dTXVzZzN9V2ZBju7Sq/KyTk5jXkhMEsdJ8B1nT9dSvIkzcq6Y1rU
Q52ET07lvZo4q90Kn5MZq3dCYV9KLIGTIAtedMY5np1bnDOHwKCQPa1IPhYEjS3aJGRmbcx8yShQ
hbrtrzXByokUOH08rKl3MaMH4pkuzBiKKTyZ3eokD26s+CbFjGeZ3i3vh/rzDDSUWFnxbrHEszKJ
vSY4JwsuV5ya5UvRW9CkEEfxHIAdATkflNe5VQW4vVyiwhRpMDwwkTYdszr4IeY/2lTGfR3k1YdR
kHFmyjWc4mlatoif2YHVf3lIlb/c2pOJ6Z5lY1nzPXr5mu5Yl8uHfsawSD8WWpsomg1V3sZWpg1d
KQpQSF/jugr8JaG0I/2cLXhl6YPov7I8JSqISfjTinH7mRVCsg26YnwAWx7ezXShb4eyrEgW9/k+
jpl5sXW0osqsP1qcg0jXzsqLOeSCKVUyHC46zp64ss9Mie13tVYtK7OwK/ZrjOcpHeFsbp2sQq7j
O7LPCXuPa9un0HscQ/XFL5Eds0m8jtNqkQG3RSIjS47eCUMWmRWZh6eiGYYoTFOTRs00+dSsxOcC
b3xEg5B4K2pi7jF1okBO4nzrydI/SJ4V/8PeeWzXrZzb+lXuOH14FFCIjdtZOTAHMXQwSIlEjgUU
wtOfD7J9hza3z5bdua3TtLZFrQUChT/M+c39IsOWNpK7UCIBdXKPVDkTzbefjKSs9/Objjr+Ut1e
M8gMgTh5XYLXUqJpBr6BH9fAtGuw5uV5q7eCD7CdYpoLv+uvZdg6W98OGTyyX2GerTtxT2eF1ZzO
b4t7BixuDSggLc9maj4s+1GVwEIzMnsXiuzg9tlnHQQPNmvztGZWQcggFkRiWNzQfiqiRQ3tXjlK
L1RlLO4B/0hb8RoMIGHpJH+tdOtCPnQucMk+F0rG29arb+IkQb1Leu0KOYPcVYXENS1BbpDw+b1y
w9fQNF7TmB8mzW7DiKDnoytz19cB7xyHmPdc9pBNrlK/eSyi/tozaMCn3n63sZT0qr23QKNu59x5
aoOA6X6n8BHbF2zKd2QKwqlhV8WgFZwUAXaOJjAnNdJP2YUbYx7GS1xPB20VH43Ntc4K94JVzSOk
Bn+Fxq6+HnR2R4ge2lSWN6t+Cj7KKL2ck/ZMhtozlopxpdLocWigc6ajwznUsEcyE+O2IouNE7VI
GZtzYdgbXfhJ/tnGLphwEYC5GZ5SGSc7A4JbWHIeSJ2cQNZCYRzrLXcBYt/itm8hRZUl2MoWRk8b
WgM6JWQ9TssWp/qcs/ZGJyDm5IgOwAFCMHv7DKNVNhvPmla+RM3XVuRWmDO5XahJeIdY0LFZkCmZ
nJ2WxGbdC7UvxhGnm2GfOVENrqe4FCgot8xX4l3MznWtnAq7vJyJ3kY6VCWfvbxpwLXW5oI9WPZq
lmWue9N+HNoBWHl1mzX6hYYE+fqUkBhe6Y84NszT7KSXox3UqwzcORY/64qb/0XititMpOraLe7T
Mj3Ec3RqRwd2FZl8iXCWcLNvOnGfY/TPawblmw5g+SZr5x+xbf5IfAZKdtM/WV30WKX0MnYx7WbP
xtwLAIBgrG+1oV4Zk172uXUXjM5BF/RwHlvFhADCMuc4T5BQWNZn1at3m9SVVebqy5LfjwbNm+ji
1dfpeyy6ZxIR75FPnONKHvIKvJztXZCoBghdtfuK9jZKiofYCb4FcGbybuGqJv0akfg9jSPPRdys
/amGHjymn3lf/9Cleewi/VbBR2G0Vx8yc9g1PZMBAKjbSn8vlyekx5OwGcuBFq19nXtUlNRS96gC
1IplCTCpgGoixMOU9Q9prW7TWD95A5fFbDHyQfVA94xnyrGTYE2ryVzI7Q5pVHFP+PObnw8P0quJ
RB8+KVvI2Grm1TQwEDCFfUglXXHifGskOs7WlYe+hGcQm+kPLyasRqbRDi8GxVq0RGiz4Wxc+4NM
qPfOHd5NHbCiwBzom9wZJEMBjmabpfpTlUFrU76+gU71YTS62VQpNaXKwoO2G4Hjj/xrPX5kcK0H
Ciu7hEg+qgvQ1t9aW79mkWZu4NoZkHjxXBlg/5rooXEZDIWTySEW8qzMjDKdMvpwSAbCut2BKcvc
h0SUgLBZbzdz9Ays/LOT5L5BZkMD0eFj4tVSF/Ud2Ys+zLriGA2+2DQSs2CyNMrucJcX6UeZTsyT
i9nCQurX5xZQxjqffIB/eOtNK/9WKM/C+4OmXAyEfbfUEmtcQFRwaWGscQugSk7MEoGyr/dFZZRb
IYmtjGYkX3LwnA19JC8xgK+9qBiZsM6K7YGl/CiRY/GScVW/ceOBHXLRnuYqiDdDgNejdWJ7q5P2
QGIKs4apvBT99EGu+NlU/gtl2nXVOheWnzw4BYYxq2RfDSapwC1+qGPdrSNp3is1fvppfBdHmiEB
V9Diq8ddeOlYXXJtF5a7tuiwsZ5icBmEDQV9Fk8dPtkVedIcsW32psPsqlIzNzuK9FUhLRx4g/Mu
dXGHgoUhc+M/AsSHhzchr8F5/qOx+8UDwW5XeyVIA7hlsFAYW9OrY+3pUMhz/VyDkkEqKtK05xxx
hppaIC9Hinkcv2XueVCD5QOpoAkW2KZ46hhUH3tzaHaT2QWbPEnFEzFld5Mdy1WnFwUoohyhi6um
ZVIWUf9BN6M7F9XwaNThfGWRBrdrcNqs28JOL92cVSgyjJhytWdZeAysqEcjiHCrXFbgVmj9CCtO
BJfreZa6sThd5LRGR5Q+GMIpLnwo7+cAhjtFWpynhApUUQKGcZi7p6YwGb9708RPAozltESX4U/A
tE9DMLcNh2xewwI12eJ/qzKdH6Mu8c8BAMsVEEIalXg0Ro1Zj81xXTvyJGd611XvT7AqKyb267AO
3E022VhZXK+mZOdLycSMdvwCn1uPMMBa9Q957ry5LkZfiYKQAXD2hl+1vgL2juW3o9BzBfDDzjIO
wo+nzaR4BMwge4DtVa10jI+NiZtJ7yadlTmbt/5kcPY74VMeMpkwTdJh/VuiISkBrPmCLQJpa2in
rlRL1QA2g8C6NNXbLKF1GIWgRI7rSxp57FxSwHR2NV27w7ATu/eLN1XD1mCYzLOdvJVV/BkWRXc9
h8C3Ge5/jqnzIy2s6zCk1KLwxACnv9cLNR9y8sov0JnUAZV942B/jJ34ZahYGDlKcEyF1dlxWS0s
2dJr2Uis0sK8aKduPQFKx2gYDOTkohwrrIb08qgAvxzVL2xckH0E6cdc9NQiQQtI3aOt0JzRp3rg
e/Stao6z6XzycBBbpdL0FGFIOcZGO+7LqRMvJFt2SKzmbEtY4XxJr4jEqBbjYS7iPY394mYEBFoJ
hgt5cHCnDhR27SwsTuQ8HX+ts38QKuLtgIYm+5S98qHM6gsfGYHfee11bdnDwRD2SefRnSqij6Vx
Nyci0EYcESvIli9C422u8Knia/bMJxFhx2SfU2zIfjyizpt3Hp7ydUYIyXUdUBmatCD7yLMrUEwG
ImCjpkggp4QywtQonTjKgo7Yr3LuUO9IRSxJ5THmDqp5E/n+hPbSn8ljxB9BxbaIJ0Fnr9k3vOEb
ynf8xpI1j+2raXM62qb1YJTS3HsT9nt/nkjHHl+473ld+c5z5alw5VKiQf6LmeUuWY55kr/NeDNa
rwj3Xv8aG3DkgsH97Lw0WGW6FmyRmmpXO3CkTAjDbBSWEak6dhMmtb7CXUdwWrqvAQA2tr8E4i4c
+7agt5XeOhxBJnH01vSWciF2+tk6rYps09tTfLGMW+ACpN2u95Nsa4wWk50QelQex9mCPO0eE3sO
b/16GE4lGTNnHTfjTWCRJCN6pzuJoQfD7i9BKMZlha74EuFPc12nHjEPrvwIyErdFgotrJGhsZLV
S6URy9bIIErhPaKwcVdt3KxUPXHPzi3zZoOYBJ9/LajG41xQauXztLPRFrOBNLHYZN5D6SPJmHKK
hq4YIcQiKMsTOgDfPqnBIQjVCLxD16GvkXFLvAJmyuuwRunuG5E5wQ8r9WPqKViKbYU+LfX7LakK
RCEg7uxRfCH3iMebqagLEoFjMvyMztsqNYdHtGjBuiPFcxsEeAZ9YseAaUl9KouOHFQrlBTjAawX
9jO3Vtr3DwRKqZ1puAe/L9kkZt2G8YN99Of00uuhr9VNQcAFOK6iRwicNlBqX42URbK0ugKlBvCU
peE8VY2jT4479JvahW/E0vPdtDhV48A3vrVJcu3Xp7zq8gPGonnnz3Gwj6BnCVNSZYNmpIqm74A2
MBKdy3s9zcPwypXpVhcFGS9TX28jQYicMaU2/VQvVrCk1aYbgjNwqQ5Xs2FT/k7Wcq6iXGuJdSFe
cyaK1dBXEDDecUDptcip9caaKJEBgyi7VMJHqpJIMQFkmQHjAOxlpDLw+/6kPOg2hDSO/SToDJ97
p1SbkD7tODEfI8AmlihJWTSXhDG/DYpQ6U603TaOjCec3R9tzRt9VGZC8ifUgFjMeHxHlLc5T43u
nL1tup+xitydBj+wjyFGH3gLfLeqTgIXJsk0LtzLwOkxG+Wx932qLMSlvYlEPQ7ao5r68lh2Qbae
6/ouLK30pmzMuyb1pwsWRqipDfMYzAbRHUNh3461iWQJR/7e4yduVN+8hIbt7UUe0at00CYFmM/L
quQONJEqbgz0m6GRf5LiepHVRFniN2evjwT0N3PwP42fkWWgvPQD3BioJr5mRvW2IkHG4Y3tVvN3
I/K2gEY0OZJwT1jnPPz10P3rZgN5CPALlMyoQ3xWHMuI95dZN3FRcza7BgzCOdotweRDQTKKKW6G
4TwW6jjW412f/HOD879on39D7yMXFcBf6H2S78kXn9Qi9/n5t/7hlAKaz0KIpShtlBAyYEHxDwa/
+TdwOq4dSEcKFs1wev7plJJoepD7YF/yiT0zf+VeSudvdgA/hpvNscBl2uZ/4pRahv6/bnFMsJs4
iCS2FDakbEn/eEfVkVOEOUnsq7KHEFZSdiLMcDlOFBuOH1Wb8IeKWewv1+jm7z//VwvTn+5jOJ8s
sIQr8ZCZrlweql/uY2lQcxkZy04iUQP2dPAk96REIS0viF6M7fZga1czqi6bY5VCdPxP/3lMmGBI
WUIEguyBL+sz9OVDp6fFM9kmEpqd7VzapVU+lNNQPxS+6PaJGfhnIyToueq8354ZP+VLf7zqGKhY
TGIs8gRq2S/PMfN6p3AWNBD4aPSP6GwRDdHyeF7iKeqmoD8OjSfXFp7gBz832DSYtQZvq5wM5U5p
bcm6726swX5niwEFcGgcTvrGeP/rC7Vk6325PVwvIJEPOhWrRl98uT10Q+ZvGFBUVB2ZuBFukfvJ
6BPmSx6LJAb+1fWE/4taNxLyqNKyedR2h23Fqebbum8++bv2jWAMdhV3dXLlgC9itDPFa+5+BwnD
8IJsaEY/b/QXCRm6v1l7WV83/3xw4ipwHJp0vg7b0j/eaU2syf7pInPl9DksKCXMlVUM0E8McUtT
n20FbBOdQ16qW/uKYNU91iXGosxs14gX+GICm6+Bf2iv2hafa1QxM54oFfH0ktOVvwX+PJ7/+rL/
SYO3fGrPW856wbPO4OSPn9qdApY0pjeR+geE0qy9d8aF9S7AOsmUNn8keM4iGS6r14iHp7VOPlIT
RuZvPsVybf54ly7nDMcWHwar31clUpiOvitHwrtl7Gg0RkXBpiF6wjyzizQG5TR06hXoIeIWkpha
Vk7nfphGoIzGuB3L0HgNqvyYlsL8zfX5F7clxxYlLk+Qw+Pjf9n5Mn6N4HB786pkdxQpxt6VV99l
jI5PcJ7eJ6cM9z2M8DWxDffR0j9W/uxg9IGmy2gNf95tSXe0MxZJ2jA0mE7Mqbj1Krwy2H3eDbTn
m5FAnd/cjj8f7C+X1F58ry5oNkBvP3WPvxx8oAFS3cmOCqqxfkyuesmqOdhw9AIN7serKmF4YbnF
I4kfydYtQYa0mmWHcH6jcSIZ80+/WxvYnOkgODXRV8o/3mF0v95kaq6g9rNkT3TvvWfXt1M6HUh4
xKmWRocqCBSNnP0J3B9aA1lmjOmb5yxNPvTQ33GIG4fSnZC4CIK6o8Vv7ptcairYmZgDJid4175h
lPhRKBjwfhIadPCgHuPCi7d4Zy5MG2++LyvvUOT5O+Zxzhku/85jfL3qukWQaTSIE52rcunm//r2
/peXgBhSfgvcS4yuv1yC0bMba26ceTX7lPqp29zArrlQ5Bqtm8E6CamN21YVF3DyAcVOxsESOd8g
pfwifT5fpYMJOaHcOf5kbjWhfGz93nUYU/7WD6SKfWKguZhZFSZz+Y3DfhPVsOYCq9iarX7F9HMd
yOxuDvtLqFb7bAQWhf43Jo2QYweL9a2gvN6VyIH/Tmr8H32of4Zdo8exXZgP3IKmw6v4ixRgVk6N
0JKpKQsa5166vtrCiw+BcDLdGPCe7BsgV59p4jmPiZMSyUeTCeGkX5dStKvOhbpgxAEu/1aAzIaF
/WnFZI3B9gWPN3j1vga3fYwIx9GrxjHdVRcSHoqi1NshZRf3pZjgx2j+jDUTbGTH3GcRo0dMxf0P
cgVMsNR63Kk0MU5Bnb4ycgp3ZioDsA7hBr7RfcMsOgi0d6HLINpKFzTczz4XDOySmhWzhcRfYDIf
YBLPiK9T8RZqUvMNaaQ+WFhVVros0gurnbYE4zDKrPhdsvSpGahlwYXsyV1gqYL8FWfmzrQHewMz
KDy7sZq3kuh1FtdjtFPjQCQPQIhRFvWu7XrnALMZlFGz9FZjWV93rTusptw3Nok5eKuols45cMOJ
BK1xuvdlz1CJwdzaHOv7wQ6uddUCYpsBoNlual6EEjzZwJ76ZJm9v50q2ntOxeZYt/0eA0i9oGKc
9cDP3mJXgc0RHcYJCYUe8yu7hgo6o3JYZ4NnfZ9Mh01sha1BOZF9dBOYXV6zDFdrPihxcuONGDvn
SAFiEkToEg7kRxEuvrDbwXHyPgboUMsXksdQzPBiPPtz0Fa38WVcb1Vn2ccW3yTD1gKVsLCOVRU6
q7Hgazfsb7YkzxgruLAEMDQ5VRbpdqhwcn2giS52jSPib6U7z1s8qt2G/MvmqYdvt8kSoFixg5iL
vLLpR9vY4tmpwhvGvNOJaFXWuFbksoJy2zlZtxlFbJ0gjEVjUGW7qcjyJ+XC+VOU2hdaYZuTPbPf
sG0Z3zRDGzH0kdWWvUXwbE2Zda+i9LsB9wNfHhKQKzW43nsfL2pQ3LTovmFx7yYMBdfgcFE41h3K
T4nk45FJoLMhHJ1lkj1urV6P+7z3i3UUgV0viOEgZbBp5Sb2PbmRTQPEJgnzTe41yUWukd6g3zbt
ZuPz5tyjOwDiHuSJT8QmswqPgqseUc6hO20N0hULxGbYf0ICzkExM9hcyvW+V8GejAuqQlFX96lM
m61wnPIIkYEds6WvQWk5LuO4HPdzFClEirK13BeSHfSxrU0L4VMTPQeF3HWsfQAYLfNB0EDXBhRy
6r6rvs6Sqxm8Z5UkPWt8jxhRzPywq0qy2UOXIz4vBoKt2sB8QB7m3dL8x2o3qnk+u7aTPSdj8ikw
3JNJ73EJ2Yi68VU1wDBhFKuT56wUjEMhF2ORHd3y3tFtsu+lgKfQj5xYYR//6K3WekrH2V4DjzIP
Ru3Lk224+U0WNdHJqPtvWoWQdLFA3fpantwCqJ1M1Lxu2KySLCHS8BJo/rj16slb50E3X8TVHF6K
2tBMl+duiYwxWMWgrXuWXsVS2+qc8s0mcwt9BjWrtbdy4SaQyIrYXLyyKA50cUzauEcFs9C+pGC8
uqoNUFhnt66Yxbi6Cl8t5n07f5mNuq5pvxZtF2C5yrjhOnso4o3BSy9aKy/Gz8YN+SB0Wn5yOfhZ
mAdngoocHSLbygjzGYfqGs3KiB2YQ3UcizBhEh5mJ0VgzNpPuvAu6gkBw3/M2t1ii7+oJ9gDWpa+
iMc5A+82ky/qsifhcssI2vnYGsFa1oVw94AR2SU3FuVuo1FAbcu04R1Aepn44aOkPyOWIBc6Sv3b
gajteyvBIpxOlKVEDMqjCyRrEWIy9x5cnoksCvlDx6qua3t2DnHP/gUxMgcPPtgNBXF01E4UXaJe
r5j5NemxN1JzM7bKweXMHBw1mNqjQALdHzmPZhIEDTHZnBcZ0uNVbjkYxtL0EeVYvq5Du/yepN59
GTk1+QCESblB/dIMqL4ywzWPTlMVBGrPbrpWKg32Mk3mhbQ+bzMoomgtbGE+8O6w1jhh+0Pp13QM
npXt4RAUl70LMY8wMR/pQDRF7RZmhvHIUYIsoTfFoypBLhPCdNmG4fTdGlFDKQvBRTXU3qnj7r9x
ZodQn8oUrGPV2B3cqn8znGR+yKj53FWBvwN7F/Qg5t/NzOBvqtqcdDY6041ReiPxCEZRPXduhfSE
wBqAo5gM9VWFoIUpYWQml6wJGQmaOco5eGvEzVaV9A+N4cx7NLKhv7bsqLtr5hS5ghOSHDGQ4a3c
Hoaca5f1uk7KdxJ1MMR4EeGWDVNz5IAVGUGMOQFUw7O0xWuRLZPmOk+S71ksgC3NqfGAoIhyVjYM
h8cozV0YSyGxaLJjyq3Ftamj6SnkyafFscLw2s+8LD5g41X3hdnQ+cuJN2oAN7AryxcxGgr+eG2x
/YK3pvCw3lR1c2OnIKjWsSKYbeORL7RzBoPRZV+Z2R6drOL8sseXTDnEpKXNcxJ51kFJu6cZnD8S
24Fun43NBaANnmaahs9Uk/RUJ+GBvIIZQnxrXdqqbn7Mc2+vjXwWj2PveVRBkuB1LOb1xq8N7t8K
bAp2f/wWQ5TMW5N8QeSlxXvWlRTJyVS9h87iyqzKcRvpGb1cGHvPs6vKY0wv8wSOb41GwN/YjbJu
q5gNZqDsLejSQxFGeuuaAOf/ugb+k1yfhpjl0cKRRpnt29YCLPmlH2Gi65dWlCKIdcGu1R0YMkEr
V0lM3QJAV+HpcduaIMBiohSJQ7C7Sxz043myRu9kQdIgLShvx0Om2EP99Yf72qJYC8QadTNSVqgX
eNH++NlMTrKE4S8LjYY3f0a7fHJlkFxVYZ/s6iw31pnPLzrPYiv6e+v7/23gufxD3yugkQnwRnJo
/vEPb966tz/8j+1P1+Ft/9FOdx+qz7t/GveW/+e/+x//z7/lXZSMC5ne/M+TzIdKfX/7o3HxH3/n
H3NMi7wdjDoBDdNPbyI/7e9zzOBvwKQW16IjcWdLyvn/N8e07b/ZHoPq5b9KdPEu/0lVfRf/3/+y
gUFJHwckwxko53B+/pM5pvV1Di9wnDDS4zZhYmHKr+rmSqtc1EICgxhw5mVuBu1UkMvoqfp+VMVH
FWCHAKtBCpbC6seIPVu3FnBCN3ps6McqDd1EG75/aSKpQd/j4gen+Q3zEWriVFTk/hSY+YNWbWRC
UZzJXm0mN74tzOD+lwv/L8ajX+98vgsuUMTsgWMytPranvWUBLbZWzPiUdrTNGBzBNh6IRpwWrma
iDW05enZZ8Hxm2fOWgZ6vw4ollkPIyeYToFcfKBfJk9x2Gszj3vC1kR+CuUL3NBkn3VMAkhjMFYp
MYfogYaj1xDDF5QjwtWQsVjb0MWQ0SHX0LCMw+RZVGpYaFbSA7cXRPa0kpW/N5knrgMlF58yqdU/
VxX14mX86+uHWe/PXwPzHFM0mGIB0/gvXwPIik+LxugKPs992Nr+NnfHk1LTd068VZOVDcO08VsQ
o0Bw/AdD03cPKr9CwbUPI9FuHKNCR24+Irhk450L8n2SoNinAyOvoU7JScrQuyM6pm1oEGXKLiFE
dbJxfy7uR94SE/zUOEas0rOeDIHT2JkJh3wCuk1w80x7BYl47EzgFyiFNtJpPgsS1DZlDtG2LAJe
YQ7zhqVbO83sIFbEve27zP90WcUS4xGu4VYXq6aa4RhFyt7j64H4h1MOgxB5UlA2iFM0DMX+UYcn
w5d8ajVaN7oCtMcQj77ORnqoHPDEo3vRJuI1d+UNTbpAllyT6tJQ+DcdsXeorUmFxU3oei8uIS6I
d0p1yqSBkK0mobIkbXQ/6wHGiW8ifGZjvZHssc7Ciy9GTIQHbUbhjSOychtNvJiTIp13RTxjflt6
At83Z+DRAyKrBI2Q7lqxz5PG3Rcc8QesLjcGBPV9NeoPAcmG1xPsBbizMKaIf42qM79snDYGInII
B/2KERYogInlmG0bE31ueEnaj7ul+O1u5hoVc9Ux65ENQlfsYpdgQtFMNOVCHAFo1sbgl6CxPwDf
3jWt8Z6ZYQygIzs4PRpnI+VxQOUR7v76tv3phPry8OH6ROtu4mZhavNlrDkVgrVupehjyQbFXEpY
Slff15W+zclQWLbROwc0KliRxMH5l34Oic+FaAhkQB4ML98rz8PsvAjpHIyZnJtwONkeb1CrNXZM
Qa4KhAspAj4KShAls0eOXiFvqX92TEz1b74Oi6ivZ4kppVjKChcjt7+st34tLoTHb6BwmO7joED7
wzgBi2nurepB37VDvOrICgTM+pyCT7LH0V5z66VH26+2qgdXHhnkgXkQIpiZ2Ved18GxdfuTToKH
vBkYPQXhyrCLNZzubAPO/8AK4jbQzaFrWEEPSXBnZt6RFiBcLwVjUc5q5bXlJ5gWdzsI8a7L/hBG
ScJGYCzWwxBez6TC0zv77W9G6Zi//sW1cCj5BNN0Jm9fB7+EwZURInsBPr/6KP183oUmmW+E4WyV
gw9l7gg3JA5XuO02W9D1nsUaIo0NCkbEUKRhAqO4wz1za8nwUUR5sFNFwR2sQbt5hd7hpbvOksLY
Bx73/jgwjSMbqt00+fSi0KT4hLR2Yjq4uWh3TkvIjrN8a3eUzdHvZPvds9WHbzI7EMolYYbVDztB
Tg+F2Ok+zUkvbQ3UXWvUD3JTuoBFwQ+GHAkoWhjShxvRV+BfilJ/d6kSkCj4+ClSintsmeDamLde
sTYFa9QyIUI6sp/H7pNHCQk87C2V9t+GyqlI1LQfvbAPt0EM0CdPM2tdQ0nHu0DzlnXRddASmcfB
P14zN78jg89DkkQW8ZQMV5Hl3wbVdKM984M1n76Cpu0eLfC2x0jx7reG8KrtiJwG6Y66HMzvtiR5
+6WKAMzYmmNzqnip2skEm6MeBeSs8XtmW/XZK2t9gbpdriVJE7s6UhfJQNCvM44XqG6LlUCMQvPF
8h34K5DxsUyOWOn1y5To6CgQOd5iQw3PznA1TalPPiyCQRyhDWZeIpxCx/kgu7e+SzqmK6slLU+3
1TQvSHc8ToPILo28Z1FRVxBD6rb9CIV9SwbzI2Sil0kLa5Px5SPuprUzzGeED9QoY7HLszI7lMPw
lmXFHiz1Q+38TJwi/Dwne3YltLktAzUtAqeUeI5sIlduvGWW1B1Vq/TLjIoTYGxmnlwkbOQb984V
O5PwOGWQrxo+1WrozfGsBaz2MKzFtWRve0lOMFhqM0F1jQtnJczqpRj8Pt4AdiItrRF6X0FzNhMf
OphDzlbJ8+waABrGsHuNbeu1yfAOTn76o0dwvBIxrDfwgSlI4OpqUpN1zIE5avIxsNd5ujgQKlYc
gB3uSB5syIVxykMsXNy7ysPLXRD+QEuBChQvy9bmGFnxXnxDQdQemgBwuD06n32s7214cme60GDr
zJl3XbEffvSaQV8J0HibLPKzk0yy66niYOIsByZEaD3Upta6qtCf3RdzhFnQEe6OqKZ4r3osfj29
29WgG6DvWbDkSRXIrm1C4dYowtxb0r3gNA4w5xR5GVkKO1AY1rJ0CVOmnxBoxmZAUF3Pj3oa8cvU
FKBm0V0M2BrAMXjD2uqym94hJV3bEihZycrY6QU5fQC+9jozLy1DmUxy21dj4HCVncX3H6dd2Vvo
nCSKSK9zmc6VNYLHtLo38hKgUO3r1WjqbeXn4a0tmZ/0WVK9hcs0KCmpHJBnM1GwzGvtkNzYoOBl
UOy7F240hQzwigc5wTOu7RHiIrra1eSNJRYo4FnYmc4uBg5ztu5jr33z3PhkDowxQiPyr6OUAiiP
BqPlIBE7a+JCz9X8ZtlzuyvJkl5uKLkldQPrs2VkKPl0yU4qtI5QwWEiR53HFuuH3QUDBmwa+CtX
Be3tNFvWDeJMclSW4Lraxr7nEwy/NoL0fgZseGTrUmzxRz1jq2XfESTRyaHdXwR76YZgAyLBSJfG
A0cDwP1qW2csp/mmEZ6Lxc/O1g3ZLvwSA9RfsK+2YRuuBy+7d7CoGkNBILd95TmifGFnfydkL6+q
rjAUBg/Gh/CcgF7h0tgMy+THJoZ3xTCu3w3avwj9XhzM2ir3dsCxKr0hfQW+WBydsaA+rYz0Ipqw
orQaXdk4ZkOyTjl71zKak7NfZQ/QL1iZRhkKV7ToXelnO6exXw3LvjB6ssLnAPMBU51On7wxeQIv
LlZZiiENAWG1MSvYHI4gGjJJCJ8jzGU9oFRbsfoKiaBoWZ+RyIZegjKzL8lIz2qf1Y7aFaX1yYz4
M/ZUdONllo2sNNLtVjOp2oQ1+mAXUxqsLy2vlUk03CooG0B4kzV/tAmRmATg5JvO7DDOMeZ/080C
bxz1Svfk+YxGcIaqZm2wozEtxzpiuMq9REa75F4k8468jqOpQIuHk/89HpxgH3fzSaVMpRbfxENm
BBsfwNe2o6p0WtyTMlOvRfENpCQwa+q/dcc6Zl13xYux0OHDObupuLrg6BOAwu2xNuPdILt51/eM
otKiZaucLKV2g7oZvmJkrJsFZG+neEl4irN6Yyv6y9yoCbny22lXUJhsbPgjrEOGQ8SZepNnpMRU
zN2EPccsheWrEBbJ2HldnTiD4HDHvvEcNyhmPNmG50QV59ZGseImjr/OswkZ/sTVd1T6kggOuayw
ipPSLRB5C7LBcu83B1qWR7S2+zocbiAkcMl4y+8dq47eSsV+QLD0L8Kp32sz5ZAzEP9h84sQmBJ/
1IjYWGHR0hu7P45poi78OAkuySSxMfwO86lr2te4R8UL/B1mTByQkJvI+EG6wxNaQkQkrF5qsg88
PZsnXGQdwQvVIzUBxH43xorQ+2SaLyVv7LxRqg0ht72tUV92aG2bSd1h6+pe2sXj4pjRIitGv91P
6Dim2hZHz8N/0+RPYa2xZsyWf9mkldzAo7sjRzeD1Gagferg6TyYWNv44Xpe8/jA+ck6Ah0hRg5b
Mpaqg+/yKNYlzpp8oNnqU7kKuXO+FTbjeyPXV5Ek7GpyyxvFOOQbmQU9FQT7tSjPZ+JVikduxvaJ
IBKF2iXMz+40CeC9Gd7mbHTsl4pbeFakjyJQ7dcukt4D9wv0GdeI14oe6KCWHHLhVd/dWfEPJ8A7
sdYIi+ldO+9NTFj3bmvhWEPmKA6KmnKTp8HHZAv9MKfe2e56woHBbu6U4Dz05/x5IhfgLuTZyJeh
cBpCloH6sxP/zd6ZNEeOZNv5r2inFcockwPYyEwRgRgZDM5J5gZGJknAMc/Tr9eHrKGz8lVX6Wkh
eyZTWVtXV7OSEYEA3K/fe853ZpSglpFc6R4POLju4aLDFdzOeXqH6dM5poBpQPzUaj16bK4qCrNr
e6YqxCpTauvamr4FFT7PfCQCMyfmEiDa6HdRR3IvNI3rMNfwiow96eAcIXJsZzZlcd2+xeyJX5Ix
t5ezF4LdqgQAPSuZfqjeuAw5LfBs0qY7IGuSxN5q2xYQijRcCJs+bW/BpjZbOUoue5he6cwnj/Qo
Tn0O/S+IhvTBRqcLKcPecrDwVuXMSS7oZUnCV4+0RtjE4SQq9SeU9Kz9IyPETEb7QqXxOmvs6M4a
gUGNnYDJFwHcyUOc312oawd8pPbeq1mV2I49xh5i2NUqF2s7IiFec6djatvEXNJGOMXMBU+1w6M3
kjIL9Y/wl2zkEIc9BYdr5YONcHJTHcVoXVXgQwFL1Yl7bfZvIVcsq6mnCYMjv0TgQSyG9FOhuPV1
HBtgZTRoJaQpiB3zn+nT4Ih8pRVGfgv3gHogaFqN2E0WU05T47WFcYa5Yp8zM03Q9zbrpqhvG72v
ARwHdb424jlfoYkwI0APS8RvmNvhwRldhgyBJn3loRvsbNCEuDHVzjAm69YcrG5rYp2+6uhmcAlN
cU6mwN3wabdM8aj6eFYfcaMab3nU44pYbLr8Xvxy6j3N4TyiWiBAzR4ixlLhuIW4VxzrJjb2eWWr
Deo5LqrdDjnqECc5sVbCeSxSphIrMA31vUCccF9FpoW5BdqN8tJpR8MGCOPoJpvEmTdRMQZHhXxc
dv1NTqQRwEVMTdGAIV1LlhDo6sme26eiqx91V6sZVsccl8LQWcumemvKODuWjbFRaPKwgWIvDySh
ogKnWl7CTxYBgjnDC14DSfdCxZQ+WpvdZhjM2KCz/IbNtnzRsaYyO8oNjmxKlNjxyBleeRWEA4Bf
en9edGA3okxLn8UEu1voJDgEJ0DM8E45Hzp34YTOvDapa510evAAc0Mrlt1TPqs9l9rbuszl1zpV
h5kyLpzm9IP2SPKl16mEuGLuKsqYqcR5eIM1KdnUosTFQNorobeW04LSbcXMDFTNl2Ayimelq3GT
JEm7b2rvYexHyLmia7ZAabL1TJTD3h1IOSPdr9zKWHyjN9SjiygmjhvI5WszuiuQNZTh3K9BQDyP
XvdZddHRUvnBMFL8xpwMuiy8L0r7YDq8dwag6syR7HMIo7u2De/kMovMSTHVqmM6G2+Mnhyu+tLM
kQpbEbtH07TuCr9sgpGHMHc8oinsYdGh7dRrC3VPabH4mozBkbeuNMkjNqPE5ToFG7syH0PCVegz
cYQdzXMQeHicioIKKY3OqWc89UH4oAz0FyZqE27cu1TnjBNWw8XDScOTgrVSaznh1OWmz98gwdFy
tkpBMi5pP16IVTdWOKnCT3pwm35IrR0U8Pwf2g5L4/2nbq5u0ixGuGnqNEnlTyMU8q9LN2TOuioX
elijfL2jjxRkXFSkm0TDOGqXKetdBTAiexwNgPPKXa+V1qoWiEoC07ydTHU/ecnb917X/7UJy48D
lv+x+yiuX7OP5vuc5Y+5y6+Tlj/+8b/IGIZEA4Zs/34M85i91X/O3WD2tfyR36Yw5i+UenS2MRsL
XUpBo+kPNTkjEH4g6Rxajmvzk99zN8xfFpU1cmekIfyZ5T751xTGhFS0SKG/S9BRyf0+g/ptUMF1
42KHH8VfDC4csQwMf2xh6ghtJWpRyZsG3vizQyGrqKTpEixtBUbDJrEvVyOcB/aAsdoXBVZ6pUcR
kJkcs1Jn+YNkFw0DaivYNB/Y8+wr0XkonyesLrSa9HUauPnOLnHVhFHwhJG6OTAQOcczA+guZP/r
vDncE85Y7UhDLvYxs2lS6CgD6RbaSLwzdzOFLGyyn6eX1NHGtQPDfU0LumEVAjiu+qlYR6rDp4gw
ACB3fDHThwFjKehLLfuAqCTXnMS+ZmG/HE8NTjkoeNdN305fJqEJzi/S2AKPb6EH05X+vngMiNfW
WRkYp9TMwguhYSbN7vShxsFBljod2TBgyIy+Gup0oMpTnovPLsWMLhPW8FCfz1bVXih8Pym9hl2c
0FYwW47gpjvSXo/SAg1SXxFywrn1Wg76zurtuwIiYcysfV1XxYX6x75XJdIp1ktn3Id6zNE4waEM
vtB+CIycdzFBHRFxZ5yp3PKdkojR50x8iln/NGqJCkWDiD2X2lMVE35Zo4rdqJBQVBebJv7Zqj0I
tdQdikar0IC+h6G6BFXxbZ4TNPQm5JLF3ezOSfc52Mv3otQ5tRBBxdPgT5Y97AKR4eqKpteiaLST
qMUnk113VzFzRl1aBpcpbwncAzWyMvTshf5Eup8pGbct8aHo0J0ZC3cRwVnQFnpnPTw3BbQDugfD
NtYK66STjIcgh4YFgmrOHHRLT3Oc3Lt9fS7G8c5BiIa06yruxscwYGVk2Cc33eyCUgOVHdEht8Jc
96mg37LAYq8lhqKLPFZWMvVEL+8Kc6DOUM1N6DWkzKcoucR0DsmyInKy2YdJcVPFHUFhYx99GdBb
rcIxuqhy2NddfoyHbJ8UznuTJUtdRsEM79RckfJ3pFdxaQzkoHpAuzWe8tK3rJI4Pep7bhOaA6eS
qwBAuCa51y1NblWCK7pyIEC87t2dlEZ/HMr2OZ+jwocReikqUua51ZrrCv3nYXRIcwgdTax1Hh68
f32zS4Io2tKg4u3jjKZNiQaWhDtYR7o7rQz0kmMXfzXcKd5lWffmhjyzjUH2/DJSkQUdzzYrPu3Y
oN9XKHMVJqGxarLySmXktUo56jtJOlYmPZz0c/5uhAA2sopXEZMCdlpVV1abzzdg1N+NyCTjknPO
qSH/cINsgHIE3+GmERI00lQ+BTktlxChDzLk5bEIecuNjXYzW1LGIF3y6FmgMeEvAi4gAiTqqnpr
eUl8CDK6yUE4EJi5wAPmho/oBpe6N2FrkiWyUTWDY/Jy6RRjJdh6BikHUz1wLG3cPSFn56pJL8Ig
PhaznLyZohLL+zhUmMUVzzSsHJHPl05YH0NMPB/SxjcZ85q6PT5apnV2NOy8HdHSbZvR8be7D8+K
OcB7weizMO2R07zSINqjHoZM0KYvhSF2MnGuKiagN9LG227M0jgR80uJPkXRdUS1+1JHhn6I0ebH
5hT5lGX6UxQ2B2IWt8TZ0gkndGGScbJSvcVIRsK5F4MFKqYiPrDupubsWnO1A9pyq3rACfA8AKup
hJa3yy1YOnwe+Ag8zNx7XcDyTEfmOZjFzmqr4AEL0QuCb46qUNy7glUWoSGYDwuhWRYS1xAwq/fH
iTO+YlSz6IO/hwzfDXYcX+M8Zv4TgnJzvThfCU1P/RZEh24FFGtdtkfHlG1Ub8d7FMc1t6xWwv6H
oh+2wyMTyjurJhs4cEuy7mSN6Tcbnu1o2KVuke1UDbeIQGvCLhP7a+PpNGTZWsQEnq2P3ascRD9Z
cpOZdHt0KbvOAUplgCnZTDwQ/kA/tFL5qdO66tB0MB84b6d36QhmwaZ9GiRgjAifPKnvXVVal6sx
LWO2wPQ+HOm9Wqpha1StDh49viY7ftzVPTNk3hszvKV9a6TSWpEj4Ldk8gxxOKz7pdGbOcWTXDy4
VhvZ0EL0Dxu5Bv0Zk/pWEspR8UbohC4N5G4M3/GLvAyYGlBvZhzsIn28hRPSJHjgB9OIwhWTTHUy
qN53XmV/NTihXqN7lCsnGciyBl7gc84x1unS0Ta8TG1Juql9GAwkJuA33uScuQ+6W3Vwm+q3pDBj
5BcMUUhNgGYhvtD7To7z0jaXSwMdtqv1CH863U2TfGj0EgHX0pWfrA+3Ak3Q0n036cITNloxv9Zf
OI/W+8mFXcnpEcFVfR5GqCRZF4tLIrtmHdhDsBNDbrKTm9izl54/OxjLbIaXPSOWQmmIGQYZvGTL
mKBtggwdYHUH5aAGVsV9ZWWafXDq+dpJR6SQs/5mziQDl4n9rVre/gTx2Yao0Vnk8WIkX9WjMxy8
PIm2usntXtUkbfVaPJyRGMBxZXq80kV9GAisvoR6fRXJoKWwzrrtPDO9sGsWp5gHaeUQ8UXLkB0r
4WDFsm1dNYRunctIofVY5irVgkvKRs2Er+he6U1+6mNWtZ6F/FAOnJC70RHHvBgGf0z7j4zBx7mY
Zw6eiRFtAR6syV0/h22cI43TM/T5zBwNVKqt8EFboIXJjfesTLsNQxRGLHXz0LjJTiMIAMeXmnej
1byh3Obonb44bX0CHveFYLVzzKhpyOw9fciIRmLwPDOIalnxIJZRl4WjRmgjZiAfDpO57obEZufK
llIrrU99TbJQpJzOH+LsG80da0uIEJ0BrTlUlTVDRcTAHOafiUt10+r09IcKlkpdTd0mZG1a53ZO
e0YhiyEja6zVexXyxYxx3GCIijZ1adNmyMQVcjqUjnjj0fIyjWhOCMoesCvnT1WevTjg5PYynMmS
7OxyXffGXSD00W8kC3ZpDmyvNmLqpyixPzpX0zepnNx7wiqcVT0ECFNnkR5KbSBZyOgbMI4q2qUD
vA8clXi1DdOXkUbZwgPHDmNc7NT4YursT4U93NZ1Q7JvzOqGrj3dzHhAtlFiosBOkVA60DGGHtRW
US0pXF13ilyGhAW5rVPXvIVo9L0edUrqZluP3GgaE8O06tM+uPS5usxuD70vsdL9lNZvS2uPC8/u
Rh76kTQ1CNql/TWbu36TwWqDA2l8GFW5p5a4N3O78s2QeqgOwmfmi/dhMULyJl+sF0nvR/Hio+7h
eAZ9baGh9+JzrGXBKWP52mBBJIh9yc6lS/cukuDdE6qBwcoTDvxj5Zn9td6xeeKo3jPmtnziuS59
JK+IlX9avsk04O0xcLl3Wp19ySsfJpuA0xjM1oQ8GtgNUeO6gTgZiI5RZM2qqarhEOjgUpCkj3A/
DbbIvlkTGEsgepJLv9QAaeA3/KiJnd6kLpdCGaSEhV7wHrfTK2PZgVg5At1LyGWbIkQlKztHAoZg
LqHZFM3///T7vxOggL/CoQfx70+/T69p+vHf3v/7/yya9vXHDIXf/uSvh2CHhElHLho5FIXYUx2U
J78egiUpkrBFF544hi5ko0jrfj8E279ApZZyyVfAyAqU+1+HYCzVOMFMLIWLFcz+zxyBDY9z9o9H
YAzFvIQjbRdpLQ67n6UeKXOscUbqv/Jkl26IhqSzytN5kGiO1qpwb9DfIcG3W3cXRdSWo+HcJNbw
MBeuxGAQQU9ZAoJxZbE0k2UDVvxLP9P6n8qy39Rj7gFd7ZmzOiU0LaVAPdZLj7NttbuQkDw/dMpw
O5Xy69xC3LQUKfWtPWfnqW6kP+VeuiYvyNtCC0ex7VZQbqz6nNbJXZg39UZhlSGZqYS9J/sDsLhL
HFOlTRk7fxeYzTWl7mYYnEe4n+0LrDaKf9QXbazZO6qY/JhwDl5JpPo3YZbYsKbIv1u2blYPdGfh
EJ71ZS1Drv9Yz2Q5ZUr7Qijo4HsWdriBkj7OMwBPURpuaXAbflQ74iCGIAQ+YR2dJeUZoNI97wEw
n8j0azvp3LNhd9U6RdpjdPYE1cJ6DDrO0TXd+L27uJcNF0uFRsMOrUwD6DEdhN9ATxUGETWmdqgD
cyU6TrdGB7NsIqaaJSa+QVV/7Yac16QNw5bw4rXER0r6guOxijAcnMrmraDZKiCrbAaHzdrqOKEU
TAT4MxzFODxkC4LRpD5zsccxxXYb/UlborX1sX2u2p6D2OB8CxjG8/a7+8RyUVK28gNWB0k7CNO2
fV8IJhKuybgh0o9F3Lk7ptresdAokwOSMdZDGnjrZOLM4kpcckaEkqWQLG+EUTFAmCn9loDw0Siz
dZ8XpASUpU0sOYoRt2InQ1u/mVS5n2uImIzmX3TPJkqvdCg2ixCnLbMdtvacgUyEbHGCbUUyTkP/
N2PjDxwvowCDFVpMRnT2BoYUXgxkrahHuU51rtAS9fEERhbAS0mpFEBs9Ek1ajdKuj2HCKmvY1pG
h7rN7V2ZMm4GdIptrjKofRlEU82QReSmLgAaETY4ssksD6hrQBbceTOREXljiZu61CnftRbivBzt
nesxxhaV+9HXKO8bkT/lba6/hl6Etq8AFkMpzdTzVI5OdVu4EERSry7Xs8YdXBmTc7Gb4UwsWoM3
LmMwTzuLrkXPuXXAEDdFH7BeSRdJTX0T2/PE9zUGAbFmOEv4rMPDMHmIRE1mY31DZHMVh+7eI9Jx
l+sKkUIwg6VKLYWLAC0CcP/aNxiT1jPHltLSk3uDQtL3hqhZ08OmUqDm3qoIfmCMO/s0Ex+yyWsR
7wYsONsy7uYDJHpBsFE87Zj+qCPHDZIDeYYH1A6bHunopWNQSyuA8XCVDcXW5MpwrupKetiFNm9x
DDdbKhRkDrPi0D9JIgfNrrCfSsq4K6QacmUuDL6qzoYvQMATanLb9yq9ogFuTkyv9EU2rIc3zlBc
06TG1+UK565FqMnzHOeHsABVWbTt8IwUuD206HWBQGb6tilbWGBtN+1ZAdPNOGoRkNqY73KOqFNz
eteDquCDwdOtbJsntRf0wNC4XRtR4W0rbbA3//nt+qy+1RiZPtufm8x/6kQ/FBn/+dt/5d/+ov+K
poGFTfK3+/VH/tEWP27UBJcsf+SPbjWSR4+AaN2yHaDL/OS3brX4RRJigMbVcxybv9OS/n2jlr8A
nXDYyG0DKAq+hX9t1Bb7O54VACu/Ow1+6k7/Xbf6J5E4aglp4n9eZBN004knYCP/wfwSIJzFYoQe
PIQUTRYfCgE9vmb4/GGI+APNiY4l1YsOeSpufrhIf9En/2ku8/2V8ca5fDpmTIa3GAB+eGUsthBI
iD5aBY21uKK/1r32Okv33lbTP1l8zJ/KkeVTor3VLf4HdoKfX6vrzcRljUHRUGFd6Ifgsw7KpzCo
/DIwzypBLFUO6h7m5THv5SGmM5dZ5Tuu59Xff+ifXA2/fmj033g0+C/PWeqmHz40SGVKahPwmq5n
+5z0wA4kpWPHwQJDOM5Zcs6jxviHF/1ebf0wkPj1VSnFAPCgvwWq8+dXdVLWxypx3BXN8YshqnZj
FXp4NllPSSbqCJWsym1U7oXszmHJdpCoY5ukt1UZfoORvyus9jAm+m0wlNWa9D/2y6mAFuDeGFZ9
VJl+1Yj2OFvmu1uPv647/3ac8jMu4vubp55llOKQ841X5s9vHrdhDWIPga1jTzZjYQypUbufMUzU
QpxEH15bIc6UuIGxm+bTJcvit5Dh4/7vvzkeuD9VtMstBIYE0oZjLSyi5Xb+4ZuLnNStmmpmoErM
MrIP5wDW7q3Wk394ne/ToZ+/LFgz5ABJwnSI4PnzCzUzHF70i4s1e9rj0tjy0O5o/M2r0GzOrYFu
M3tSnPnTEOA4a0u9G4qZHKY0OrgW8/mh0aF/jNRN5rOmpbRGA8TGblebxCIhWMPpeqKBXa1DSaLD
MnbuDAZLY9ZfKQCLG+GqF7tbxqOEPjIlyv7hdvyrB//HD/jTkkODopHlxMOYys571ktcEO5Qe3sh
8nQ1AmD+hzvor25/UlfwYIFjw9bzXaP/w1fnBrR/OVq7qFKiq6lXhPumJgvaamgAOyqUFlmM7gKp
MfdwwQwG5Ad+7MYbUD6gdoXgvoL1vh2q5GAbI65+PKCdZkxg5Fpt3+epwvbtxldW4aU3dV8f9LBM
/ulT/OQkWJ6D5eHlL5tjFXL/P98XVCYyzObepQMqNknrOgfDJJoaWapHZVFZZb9NEolqgYQqa/Ry
WEgtmjG7fIhGWWzIIEeESIeokCGyLTf76C1RgEtIe5vsTiD0ZbgBszQc/v65+WmDMeCXAO9hJouL
S0J+/em5of0qu3GcEdLTw9p6iwQwn6u73vP21FYPWpje6i2q9DYO/uFJ+g9Yr+WVXUGivcEYFunp
ny+YXQw8Ba5ycV1NOY216VqjGXpd6/k9SffVPkJ/+A9UESbG/NIfnt7vH9dezA36ghTD9ffnF4Uf
AOo6ojtGnSsfCYo1cZTG0YOXuuaDRgf0MYTOumlRuZ0KkKA0xUr9WTBlOXbeiCLFU+JUD5p710zB
SMCxeGIAeRjssn0ovIwoMFKQwUbOt3ByEIKNdKkIWNCN6EV3wGJ3ZDKvR129Ff0c7+AUwjQPGpjN
+NZ3tmwxAuScvL2x0VYTCtrrbqoRNCXU8CtNR6Ybk/Dw3EcNjR+tuJhx/nUyqv6IolVea6l4IcF4
9NFpyM+k0T4JS91YUXWDTpBg1WWtaYUG2jd9IKs0hTQwd0fUhgCI4D+vJrfVDzM4yyNJCrSXU9W+
EoONOYfoF9cHrW1aG7cvjPMgkfygzTrH/WyHm4BK6RaxdOTbHHEeelcOTx28zW0JFzLa4Lvx1nYD
4TP23KdeJ4Z8zqNjEplqAxGS6KMoSF4x4AjmlSiMjaB69yjq13kR1/RdY/ebZnbZO/mvxNLSeHi1
tJzplOklvh6k5bHUOdOH+iTx0mFu0GTx1TSR8JolCBMnBFmdl2xOemNZRwZLfEuyfXBiogto4FsC
87lmDv1e61jrYAskZxEOyGWTpQVsAMVIwGsl+EraiSehk/GbkSPAdqp8Wrcoybe6TQ6sNpmC5HDI
2pm6ioiLIDN+RhIc+HGeH1pNbD2AIPjLY0z/DZSFrs2xUKun7/LhWOS3BM1lnyKNwk3MuYRVgvOY
BbH6ISgdeIoOtx79dbr7psuN0Wfh9RSRwqFkI8DzY/XUZVff1ADrkSsY2K9QN4MtTbRTmzVYUSQT
S8Uo5JLqdXuuJaLY0BTTpqyZlAmwRu2KFm5P1EOMYLLNVXTGjXU9yWRr0B9/a/iWPS0uz3yFlt/0
dLkFgdn2qKlV3/fpyRnQKJlTAcW1lkt/ldSKPGsQ4Q4wRekTxQjXN5ZZdSc8WWQe1B8T1sYKPO8D
oLZqT1dzalYD2lvM1Fys0izbcwp0/zANbnLlGmC0SMEwEu7WKBDfLOhzZ8NwiaGLTLiwIxEGPWxn
4jnEvTFohG9341so28YP44JysjbvK2Ud61DzjnXZxPTqE9NvkJYfrYYho3Ina2difdiYdXqtIUJb
6V6sDlkdWCcaNhNBjyr/QHS0gTrDzIQh7E5bqsQ61ji+Gi28qLXhqJYejJi+NWYQjociDJn7WXnX
7ruKVO3NVNjV4t2olhRKu0O4iZ8zsXNvA3SQFdFBR1cShbPizk4JHIjEdMi7rnrp3dnZBkNKvsNE
d4Rolb1nLChtQ8PlWrl7YFyMYBe9sm6MqNyTObtK4y0OfdgKKTBiPP5ssYVPAwKlm2Xlu7mNvkRm
MO5pNXyJLDJKUoBflhvsItSTsMvmD4Bu+kEHlhN5GbSkIr43RgsvjNOk951pSFBZOH5HOeNGCGSz
GW3QASkyQtD9X63Uk+sWigUeN3S0dY6ccJgR2NA3XbdttAOaBImDxucqK43yuZknBBaMO1Y65EF9
EofATA8IwnBKuYHfabJfiQYGSoSitrGMdK83+HsLB2ZP1w9bdv6V1NWHhbyP1kUUb4KuKi9JPu71
3j7HZX+GBBXv7HT8SsnBVegQCZctSLBEQjQsow6sVwKRifACDIs1ORryW9F13pVg4gF55L4zmkso
DPA3Xrkhmh7tivQeU0wQXtY9WIN9rcJWO1jRbNI+O0xhLs6VF1dbzkHNV8E1IiNIV0QOEu1alvTy
ywZpSFIN4IPhEfuFY9zJvA4Zg/WCvG5kpwOtF4sY1dAceNKHECiYwGCrI0UQisZGSWNB9ugzR+xF
k83IR2vd82jkCP+ktakcRNVhozTE4Rp+1YRRZEzCPE6WYD02wjlTofWXOYPWuJpaa9wNveabxQKu
y0iyHOwOdUTC1WbAT74Cq8UedxWPdZTctiXAYjyO6Gi0hnGgrcZTKNRFn1qag22mvuBlzbZ2J+6s
Ml2iMZ3sHAr7GSg+qiTPbd+BOGOCpavpGB7uT41pdMCvZ2JTHDypnmdAUCvJDP4MYeab7lrpK8xm
HD+z+AxTuoeFGJdsH3rN5qwtc7GhuQ/yPt6zndgbx52CG/TQm1pHdpyA3Ao4IN2bHlgdyBmAws0E
vpVqki2iKvN6KKfOt2r7thpizy+SaQtKHpCKy+XMPdiQWp4ipzL1lTugs4p69BvDGJEQUkvHn4m2
4HFA8qmSvF67ZbVPbIer47raeWyAOC9hK+mgnuy4lH7GiGvDAkKyogzPrAcBIQ9EjKkONSpni7Pp
inxtJwxLE5rYfkw2DPKIZD4KL2bg1JAy0SAw8bMKOTLjyPgrBhltNSogUV4g812tfc16hXYAgOU5
isvLOLgHeiLzlhxZbSWSNvhG1GBNnlZoPOq4wm+UqPUn1wYtgqqYeeyoV/eu0UUPLswWjpnTtE2c
lLgwJ/s2RbZ21uZaHDvpYjkCC3VVB2P5QLb69BU3nh84mDFkM7cnD0cJWjXHjF80q8QJVyvnLpud
7BC0YMdRFfXPYdTV3HdW3B6wpRVrjg3tYTAwkrpmMF1VXnLCLyYfoa8yJ2Pb3jVm+M7JxU8VG5qa
JEnsbP7vIRrhbRJhTwitpvj6fZI9EKh2ozgGiN4h8kwiV8taMFfDhOMg66mmVGomRxy3EHho3IEZ
65OHaCAQvY9qH6HBRQm2Z11jP66yYpukzrcGDf1V6TI3n8TM7VYTKEds5LBWCJk4QHn5waMTeZ3b
/WrG5t6iXjXEkZ2YsCxjZNFvCzvdN22/8IhC+dpSAwK2jr+4Q8OiUDruujVKkuYmUobTFl33kmHm
HZH0gRBobHRvQQ/5O9ADaoXMfuznGhCX5pj71oPmODDW8XMrrjZxIZOjlSLF0XJxH9cGyzFDDL9r
R7lhq3kDfpYyIW1nX6spJJsRM00vY7IKmHmIXBvv2zLSz40HFp1jGFwo0q9QV4fBJyJBRPnS+ESh
OFHzsVJEKUK8MojS2xqQzG5OxuIE0l08Mt+mcy+a9EhxhZ5bJ8QJzc49wAJ5mPQRNZeAOoAZpDzg
ZqSumywaIl0NVom9cUd8BHj2nnn4ugpBT+AFwleOCwGwzlBd17HoT5qbnkHr38el1h7BFLjXBX2Y
LWYAfQuejPJNuGfqjXHRGMZ+Y1bFleyq4aTFc+H3yK/Q+Nj1KWMsTQ5GWTzXpKBhHkt2ZZRfMkdj
XIaaYjASgnKM+TbrFPsGB65rRRDH2lCsC0lCwFHCr74VwQQpD5IOIDSjsR60ZqruGo/Cq0njOyK/
gnXJ7GNp+PfnTGf9C4owWhVq7P0mSq37MUne7SQN30Q0KGrVPOMQQXfBi6adHQtMLEoU5zoJSbct
JzBp5FOvGzkRy+vNG80lNzHBuefaee9PtvlVs2J9jWPF8t0ujuAaM7ww2uxpcCoLDetoHCy8xz53
0JbRGBOLYvwaDJ70G84BrI/70SZ9qLQjgs3ms0qjbF8YmO6GEkehThpyNLXVo4PwnLMWsiLD6paM
u/fIi6FvLOMsTuxqExMLijfA49DHBB6BpC8wNB3ttvgmUOXcElAqbsMqHS5R6Y27EJTq9ZilzlOW
xz7FlbVv8vlVOogcqcraRyas860KpbhUWZxdF16Fd9gmOEGi6iXnbRZraVzrbvKFYL6d1jRXY6VQ
FMaEooBhrfZ1qW7b0A5PhpWOcDBGPlcs9Ati/eKg17Xhh61571aFdRQ9LpfZQyMfdml0M/RU6Eni
k4g1fYEbuDy7gbotUuPrSBQjKRTFQRWcFCcAkz4f7CgT+dCRNbDl2ywOVYNOzZoS5x17b3gFXJ87
dTDye5eZUYXptsiPDK6e7SmtHrSW+h+J4Zy/hFmlYSYMuGOpxazjWBnmsQGW/WXsTPuUhlaHkC6b
XUhWieeQELCEOItU3GrMSjY214IiYCPLKuAgxBJDKgzHMnEV1XD122Gm9dybGYdXnCfGHD0kJZtT
1w63A0DolyErnHVR6a+RSmjYEMa6IhN2T43XH100L2WuX4w6QpdJwuie89JLgETKlwRL752xogIu
ArXp9c577EurvkT2sg47JHEyhYYrkk+HOM0LP9RFlW/K3AmXkJLyIZHGEtG5GOVzhqiyuB/Jmgfu
1sevfIQnL1DjgXyTq1wfX5zazD5QjKo1jw/mZo8TeitLjCvDSClS9qvCa8hzNKJ7Swac5JB8rmRu
EV2CGONYY5MH3ch9jD5TbcbgvYywoGBIHdaVm2LMcBLfM5q3OrHHq9rplD9N9rydIUGtEMqbKJdT
vJf8k0uw3TnmeLGpFCc5zHN6yJEupaBrKsR1LckT4ThGNxUlG1uNYe2p0Dc9OzZ9VRMzZKuc58Wl
iS/a2iaaiTYKtx7xK8j6tiWQ1nMLRJGj9Zh/VjixYFDM04Xc9tmvwuHMAogDTEv3QRAXz3Ql+jM+
W5bi0Uu2nBnz6ySbboVuFb5KucTR1Ne7HA0a5X+QYL905uqgJRXGq9EI9/NoWNQ/nXGRZhLuTfJS
v5KRVR+HOVbxBjYrSNqhV+Erj3u8tiL4q6rPLUQ2VE9ooAQAGk6+LHXCep0Nlq6kj5tTERQlMtaB
wTSaoH4zaeZ0i1waOvcIy4yqj1xcAj0K7Rb5krs1xoGpNcVEtdDwyi26c0CUMh42Nhwwac0OFTEZ
HaSwIsOvxkMXZcVR1LN5SAYn3XVlo1+PMM5XCRGcr5meAaypWkesWtSxE4akfcZOeKFxMEPFaIUN
LFMaey3msIuYW+TnuamNS1rhwEXlnapfu2b/z5hSfsCI/Qc42B+DrwUddlOonJ7Y/9m/9PtE7a9/
0Z9oYxzM8nZhl4WqyH+cAtKs/aFV+sdv+k46+7vfkL5i1+3eP8CDmb/QQmQG4Fri+1/0hNMiD3/7
sW78osvl/3d//en/Yu5sehqHgTD8VxB3rDRO2uQAUne1X9IirRa099BGbKSWohYO8Ov3mTjJxmla
KHOxD0jQMvbY4/F45vWM5MoBVtSboUNzcJy933tp2PbpeAwUy3UFCHyHJb148qYgixM8oB7Wqaa1
PwkDGr1JmIBZApUE2J+HPdKGk8B7noznNq6jgLgfSzd3MvfWJGmeEvlCT9XN535i8KtTwSFPu4/D
EgEGrxUAkuTFM0Lq8kRLGtuqvwusydIkJ1Icu20Q3C6wI+/dTpaD2PB0cUohAoK3fe5jKqFEbA+J
NIS18gIl1C59BHeINoy7tYXJPvNTQxidWKggJ8JiHngG8Sid4otMNo2ABCWE+vpcJwYsA8ElG5yk
x+D53KBcfP/IoXdY31tjE8LeAP/ddh/oe2uAcaALiOm5FtzSp4l26W1uoilwB2C6B+Tegvolaai8
dZUW2hygpqTgj07+E6wfwQdJEsu6+dtgYiLUId4U11FQBz8pYrXcT40Almb4godsxxk5SQHzBLfo
xPrVGn+KTWtpWXPYs7h93WdZ9IxUepmzKgJadN58p2pTJzGJ5dyccTkeEfnM5ICeI7RCaEs/9qjh
ZBMnNTMbcd+Z2DGlNzOWXTXjh/tUgFFhnflUEWoGpTj9qJQXIwCRbaxZ39zLDY898OSQMNq18HTf
CFz2A5KAPcszGYC0dRtY/BMMoJQ7MWZC3YKzg0AIqm2AZEJKcUocsrU6LvuakNMx53wk0URo+0CK
P5KCox6WYidEGPcp9/r22u8LARYSwGWKd5F/o27B6cSYe7lbG8UkpBiCmHmkK3E7wT8OeQSGcRTj
aWomITidGIsRq5cEEFyChx1XB2DlAVTniEKnLcI6GLpqqCp72M4MJTu5FYiZ4WuCCYcmgOH3K4J3
2E2dM5WQ3mpZu1Grcter0/DmF1ov4z6Bxnv4Y3l5Ll5S74u3L4+lI112zymvvNti7eHsfdh6POt+
mn9vGNzv2uur5ar94/eq3BbbxV8KuuKDfWmGKXmVLs/ndzz7f6367s3at/V/IJfn3jB7Un+M7qdi
R+b6BR7rPmnnPNHS/lysimEqJe7VKBE95fVj8eAnaXI+Dy3lL2spJnxBkp7i3i/F0VwqtR18pZTv
qrr4w7Od16o4+ya/eXMPRFzuMdp+fuLHf163dGpZd+5wNeHqHsCYP2R3+VBT3qzviu3yxRu0s2q1
pK9lX5W7PuXGW6Sl/KsqlyQI8QIPzdmrJT1/HMpGc55pCd8+S6EZb57bQjOd0vuYOrndytgeNhfz
1dPmbL6s7sv+nHOxFteEdvyHM7Qphy+7cvwxnZLw9WZV7bypaIx07VS8+VxfOfAbqa7uSUpnTmiH
fsNerwZKvDPejxMfO1+70OP+qduGFMf+zTcp5BuLVVlsr/4BAAD//w==</cx:binary>
              </cx:geoCache>
            </cx:geography>
          </cx:layoutPr>
        </cx:series>
      </cx:plotAreaRegion>
    </cx:plotArea>
    <cx:legend pos="l" align="ctr" overlay="0"/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4C9CDD-F53C-4E0A-BCC3-FA8B5C0531DC}" type="datetimeFigureOut">
              <a:rPr lang="it-IT" smtClean="0"/>
              <a:t>29/10/2025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5DEE-935F-4DA3-8D94-C2F6C1E3BDA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0916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>
            <a:extLst>
              <a:ext uri="{FF2B5EF4-FFF2-40B4-BE49-F238E27FC236}">
                <a16:creationId xmlns:a16="http://schemas.microsoft.com/office/drawing/2014/main" id="{80E060E9-1175-4DF6-876F-757011BF078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>
            <a:extLst>
              <a:ext uri="{FF2B5EF4-FFF2-40B4-BE49-F238E27FC236}">
                <a16:creationId xmlns:a16="http://schemas.microsoft.com/office/drawing/2014/main" id="{0F65D452-84C6-459E-AE51-4088D6ABC55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en-US"/>
          </a:p>
          <a:p>
            <a:pPr eaLnBrk="1" hangingPunct="1">
              <a:spcBef>
                <a:spcPct val="0"/>
              </a:spcBef>
            </a:pPr>
            <a:endParaRPr lang="it-IT" altLang="en-US"/>
          </a:p>
          <a:p>
            <a:pPr eaLnBrk="1" hangingPunct="1">
              <a:spcBef>
                <a:spcPct val="0"/>
              </a:spcBef>
            </a:pPr>
            <a:endParaRPr lang="it-IT" altLang="en-US"/>
          </a:p>
          <a:p>
            <a:pPr eaLnBrk="1" hangingPunct="1">
              <a:spcBef>
                <a:spcPct val="0"/>
              </a:spcBef>
            </a:pPr>
            <a:endParaRPr lang="it-IT" altLang="en-US"/>
          </a:p>
        </p:txBody>
      </p:sp>
      <p:sp>
        <p:nvSpPr>
          <p:cNvPr id="5124" name="Segnaposto numero diapositiva 3">
            <a:extLst>
              <a:ext uri="{FF2B5EF4-FFF2-40B4-BE49-F238E27FC236}">
                <a16:creationId xmlns:a16="http://schemas.microsoft.com/office/drawing/2014/main" id="{D69F998D-693A-4E7C-A4E5-29A6DD5F7B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19C5C70-6E80-4120-A98E-06A79E732BE0}" type="slidenum">
              <a:rPr lang="it-IT" altLang="en-US" smtClean="0">
                <a:latin typeface="Calibri" panose="020F0502020204030204" pitchFamily="34" charset="0"/>
              </a:rPr>
              <a:pPr/>
              <a:t>1</a:t>
            </a:fld>
            <a:endParaRPr lang="it-IT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egnaposto immagine diapositiva 1">
            <a:extLst>
              <a:ext uri="{FF2B5EF4-FFF2-40B4-BE49-F238E27FC236}">
                <a16:creationId xmlns:a16="http://schemas.microsoft.com/office/drawing/2014/main" id="{889A0195-CD97-4463-B4D9-16CCB6FC680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Segnaposto note 2">
            <a:extLst>
              <a:ext uri="{FF2B5EF4-FFF2-40B4-BE49-F238E27FC236}">
                <a16:creationId xmlns:a16="http://schemas.microsoft.com/office/drawing/2014/main" id="{C04B8DF1-41A6-4BA0-B3F1-EFAE2A183B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en-US"/>
          </a:p>
        </p:txBody>
      </p:sp>
      <p:sp>
        <p:nvSpPr>
          <p:cNvPr id="44036" name="Segnaposto numero diapositiva 3">
            <a:extLst>
              <a:ext uri="{FF2B5EF4-FFF2-40B4-BE49-F238E27FC236}">
                <a16:creationId xmlns:a16="http://schemas.microsoft.com/office/drawing/2014/main" id="{37956685-D33B-4A58-B082-6B675A1312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668F7F1-9E43-4E19-AD6B-116A2E4C59BE}" type="slidenum">
              <a:rPr lang="it-IT" altLang="en-US" smtClean="0">
                <a:latin typeface="Calibri" panose="020F0502020204030204" pitchFamily="34" charset="0"/>
              </a:rPr>
              <a:pPr/>
              <a:t>11</a:t>
            </a:fld>
            <a:endParaRPr lang="it-IT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ADD1BC44-87AA-4763-A48C-111C1F826A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2CF2D85-4836-4933-9495-B89A7657B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5F084-A1A2-438E-9C13-316CBAE9493B}" type="datetimeFigureOut">
              <a:rPr lang="it-IT" smtClean="0"/>
              <a:t>29/10/2025</a:t>
            </a:fld>
            <a:endParaRPr lang="it-IT" dirty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FB2B2C9-EA8D-464C-A2E9-704CD359B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614DB13-0B11-4FC7-9B3A-4A1FBA562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5E16-4BCB-4D78-9C3F-4AFE9811EDBF}" type="slidenum">
              <a:rPr lang="it-IT" smtClean="0"/>
              <a:t>‹N›</a:t>
            </a:fld>
            <a:endParaRPr lang="it-IT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4E018A55-07FE-41AC-986C-4861E1DA3B78}"/>
              </a:ext>
            </a:extLst>
          </p:cNvPr>
          <p:cNvSpPr txBox="1"/>
          <p:nvPr userDrawn="1"/>
        </p:nvSpPr>
        <p:spPr>
          <a:xfrm>
            <a:off x="1524" y="6595867"/>
            <a:ext cx="74782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i="1" dirty="0">
                <a:solidFill>
                  <a:schemeClr val="tx1"/>
                </a:solidFill>
                <a:latin typeface="Calibri"/>
              </a:rPr>
              <a:t>Ing. Lorenzo Maiorino – Dipartimento per le Politiche giovanili e il Servizio civile universale</a:t>
            </a:r>
            <a:endParaRPr lang="it-IT" sz="1400" i="1" dirty="0">
              <a:solidFill>
                <a:schemeClr val="tx1"/>
              </a:solidFill>
            </a:endParaRPr>
          </a:p>
        </p:txBody>
      </p:sp>
      <p:sp>
        <p:nvSpPr>
          <p:cNvPr id="9" name="Titolo 8">
            <a:extLst>
              <a:ext uri="{FF2B5EF4-FFF2-40B4-BE49-F238E27FC236}">
                <a16:creationId xmlns:a16="http://schemas.microsoft.com/office/drawing/2014/main" id="{33567157-5DFE-4579-AB8F-93F77B4C0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181949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029029D-1715-4623-B92B-27AEA1E73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6CBC7C-14BE-4EC4-A967-B814A7929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CA98688-90FC-4491-8181-D3C647290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5F084-A1A2-438E-9C13-316CBAE9493B}" type="datetimeFigureOut">
              <a:rPr lang="it-IT" smtClean="0"/>
              <a:t>29/10/2025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2A9502F-234B-44A0-9B66-C7C3B8100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984099E-4105-4FB6-95D0-A8B8D501F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5E16-4BCB-4D78-9C3F-4AFE9811EDB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7224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18416A-817E-4747-80F9-40520EF71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1002212-652E-4B66-8C27-4927F42456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D9EC5B5-FA57-4F1B-B1BE-C59A4CEE7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5F084-A1A2-438E-9C13-316CBAE9493B}" type="datetimeFigureOut">
              <a:rPr lang="it-IT" smtClean="0"/>
              <a:t>29/10/2025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E7F546E-B69B-4FDB-8595-241A0B85D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2E3088B-DDF9-4E49-BA0C-67C33E3D0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5E16-4BCB-4D78-9C3F-4AFE9811EDB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4565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C25F0CE4-ECCD-47A6-B676-127BFD416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06CD1FD-ABD3-46C6-B080-59449BFBBD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1F58E04-C792-403A-BB1F-35C90E361E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5F084-A1A2-438E-9C13-316CBAE9493B}" type="datetimeFigureOut">
              <a:rPr lang="it-IT" smtClean="0"/>
              <a:t>29/10/2025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E621175-F18E-4167-AEF2-971F3B3DD6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1A913EE-2F2B-4F25-B11D-0DDE5B6A2D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95E16-4BCB-4D78-9C3F-4AFE9811EDBF}" type="slidenum">
              <a:rPr lang="it-IT" smtClean="0"/>
              <a:t>‹N›</a:t>
            </a:fld>
            <a:endParaRPr lang="it-IT"/>
          </a:p>
        </p:txBody>
      </p:sp>
      <p:pic>
        <p:nvPicPr>
          <p:cNvPr id="8" name="Immagine 7" descr="Immagine che contiene Rettangolo&#10;&#10;Descrizione generata automaticamente">
            <a:extLst>
              <a:ext uri="{FF2B5EF4-FFF2-40B4-BE49-F238E27FC236}">
                <a16:creationId xmlns:a16="http://schemas.microsoft.com/office/drawing/2014/main" id="{D8813A61-3E5E-3EBC-17AD-E002E8EC84B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82"/>
          <a:stretch/>
        </p:blipFill>
        <p:spPr>
          <a:xfrm>
            <a:off x="-1" y="0"/>
            <a:ext cx="12192001" cy="112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616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microsoft.com/office/2014/relationships/chartEx" Target="../charts/chartEx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microsoft.com/office/2014/relationships/chartEx" Target="../charts/chartEx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5">
            <a:extLst>
              <a:ext uri="{FF2B5EF4-FFF2-40B4-BE49-F238E27FC236}">
                <a16:creationId xmlns:a16="http://schemas.microsoft.com/office/drawing/2014/main" id="{827294F4-0F37-4134-BAB2-C8BC2DB71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0714" y="2551837"/>
            <a:ext cx="10110571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altLang="en-US" sz="36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</a:rPr>
              <a:t>PROCEDURA DI RINNOVO DELLA RAPPRESENTANZA DEGLI OPERTATORI VOLONTARI DEL SERVIZIO CIVILE UNIVERSALE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AAEF3CD-568C-9F47-5486-838DC534FD31}"/>
              </a:ext>
            </a:extLst>
          </p:cNvPr>
          <p:cNvSpPr txBox="1"/>
          <p:nvPr/>
        </p:nvSpPr>
        <p:spPr>
          <a:xfrm>
            <a:off x="3047999" y="439685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i="1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Stato attuazione al 30 ottobre 2025</a:t>
            </a:r>
            <a:endParaRPr lang="it-IT" i="1" dirty="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286041AB-ADEA-1FE8-0AAA-31A1BD0E2E10}"/>
              </a:ext>
            </a:extLst>
          </p:cNvPr>
          <p:cNvSpPr txBox="1"/>
          <p:nvPr/>
        </p:nvSpPr>
        <p:spPr>
          <a:xfrm>
            <a:off x="3047999" y="5998496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i="1" dirty="0"/>
              <a:t>Commissione elettorale</a:t>
            </a:r>
          </a:p>
          <a:p>
            <a:pPr algn="ctr"/>
            <a:r>
              <a:rPr lang="it-IT" i="1" dirty="0"/>
              <a:t>Silvia Losco (Presidente)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2DB346DA-4A4C-4FB5-B0B0-527015E11652}"/>
              </a:ext>
            </a:extLst>
          </p:cNvPr>
          <p:cNvSpPr/>
          <p:nvPr/>
        </p:nvSpPr>
        <p:spPr>
          <a:xfrm>
            <a:off x="4217921" y="1136569"/>
            <a:ext cx="3756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La Rappresentanza</a:t>
            </a:r>
            <a:endParaRPr lang="it-IT" sz="3200" dirty="0">
              <a:latin typeface="Aptos" panose="020B0004020202020204" pitchFamily="34" charset="0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35CCD613-EB72-4F6D-82BF-F801D9EFA54B}"/>
              </a:ext>
            </a:extLst>
          </p:cNvPr>
          <p:cNvSpPr txBox="1"/>
          <p:nvPr/>
        </p:nvSpPr>
        <p:spPr>
          <a:xfrm>
            <a:off x="230124" y="2009924"/>
            <a:ext cx="11731752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1800" dirty="0">
                <a:effectLst/>
                <a:latin typeface="Aptos Light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it-IT" b="1" dirty="0">
                <a:solidFill>
                  <a:srgbClr val="2F5597"/>
                </a:solidFill>
                <a:latin typeface="Aptos Light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</a:t>
            </a:r>
            <a:r>
              <a:rPr lang="it-IT" sz="1800" b="1" dirty="0">
                <a:solidFill>
                  <a:srgbClr val="2F5597"/>
                </a:solidFill>
                <a:effectLst/>
                <a:latin typeface="Aptos Light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ppresentanza degli operatori volontari del Servizio civile universale </a:t>
            </a:r>
            <a:r>
              <a:rPr lang="it-IT" sz="1800" dirty="0">
                <a:effectLst/>
                <a:latin typeface="Aptos Light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è istituita ai sensi dell’articolo 9 del decreto legislativo n. 40/2017 ed è articolata a livello nazionale e regionale, con l’obiettivo di garantire il costante confronto degli operatori volontari del Servizio civile universale con la Presidenza del Consiglio dei Ministri. </a:t>
            </a:r>
          </a:p>
          <a:p>
            <a:pPr algn="just"/>
            <a:endParaRPr lang="it-IT" dirty="0">
              <a:solidFill>
                <a:srgbClr val="19191A"/>
              </a:solidFill>
              <a:latin typeface="Aptos Light" panose="020B0004020202020204" pitchFamily="34" charset="0"/>
            </a:endParaRPr>
          </a:p>
          <a:p>
            <a:pPr algn="just"/>
            <a:r>
              <a:rPr lang="it-IT" dirty="0">
                <a:latin typeface="Aptos Light" panose="020B0004020202020204" pitchFamily="34" charset="0"/>
                <a:cs typeface="Times New Roman" panose="02020603050405020304" pitchFamily="18" charset="0"/>
              </a:rPr>
              <a:t>Le elezioni della rappresentanza dei volontari di SCU, si ripetono annualmente e sono regolamentate da apposite disposizioni emanate dal Dipartimento. </a:t>
            </a:r>
          </a:p>
          <a:p>
            <a:pPr algn="just"/>
            <a:endParaRPr lang="it-IT" dirty="0">
              <a:latin typeface="Aptos Light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it-IT" dirty="0">
                <a:latin typeface="Aptos Light" panose="020B0004020202020204" pitchFamily="34" charset="0"/>
                <a:cs typeface="Times New Roman" panose="02020603050405020304" pitchFamily="18" charset="0"/>
              </a:rPr>
              <a:t>Lo svolgimento prevede </a:t>
            </a:r>
            <a:r>
              <a:rPr lang="it-IT" b="1" dirty="0">
                <a:solidFill>
                  <a:srgbClr val="2F5597"/>
                </a:solidFill>
                <a:latin typeface="Aptos Light" panose="020B0004020202020204" pitchFamily="34" charset="0"/>
                <a:cs typeface="Times New Roman" panose="02020603050405020304" pitchFamily="18" charset="0"/>
              </a:rPr>
              <a:t>2 fasi</a:t>
            </a:r>
            <a:r>
              <a:rPr lang="it-IT" dirty="0">
                <a:latin typeface="Aptos Light" panose="020B000402020202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it-IT" dirty="0">
              <a:latin typeface="Aptos Light" panose="020B0004020202020204" pitchFamily="34" charset="0"/>
              <a:cs typeface="Times New Roman" panose="02020603050405020304" pitchFamily="18" charset="0"/>
            </a:endParaRPr>
          </a:p>
          <a:p>
            <a:pPr lvl="1" algn="just"/>
            <a:r>
              <a:rPr lang="it-IT" dirty="0">
                <a:latin typeface="Aptos Light" panose="020B0004020202020204" pitchFamily="34" charset="0"/>
                <a:cs typeface="Times New Roman" panose="02020603050405020304" pitchFamily="18" charset="0"/>
              </a:rPr>
              <a:t>- nella </a:t>
            </a:r>
            <a:r>
              <a:rPr lang="it-IT" b="1" dirty="0">
                <a:solidFill>
                  <a:srgbClr val="2F5597"/>
                </a:solidFill>
                <a:latin typeface="Aptos Light" panose="020B0004020202020204" pitchFamily="34" charset="0"/>
                <a:cs typeface="Times New Roman" panose="02020603050405020304" pitchFamily="18" charset="0"/>
              </a:rPr>
              <a:t>prima fase </a:t>
            </a:r>
            <a:r>
              <a:rPr lang="it-IT" dirty="0">
                <a:latin typeface="Aptos Light" panose="020B0004020202020204" pitchFamily="34" charset="0"/>
                <a:cs typeface="Times New Roman" panose="02020603050405020304" pitchFamily="18" charset="0"/>
              </a:rPr>
              <a:t>si svolgono le elezioni per la nomina dei</a:t>
            </a:r>
            <a:r>
              <a:rPr lang="it-IT" sz="1800" dirty="0">
                <a:effectLst/>
                <a:latin typeface="Aptos Light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delegati delle Regioni, delle Province autonome e dell’Estero. L’elezione avviene in modalità </a:t>
            </a:r>
            <a:r>
              <a:rPr lang="it-IT" sz="1800" i="1" dirty="0">
                <a:effectLst/>
                <a:latin typeface="Aptos Light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online</a:t>
            </a:r>
            <a:r>
              <a:rPr lang="it-IT" sz="1800" dirty="0">
                <a:effectLst/>
                <a:latin typeface="Aptos Light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 sono elettori tutti gli operatori volontari in Servizio alla data di indizione della procedura;</a:t>
            </a:r>
            <a:endParaRPr lang="it-IT" dirty="0">
              <a:latin typeface="Aptos Light" panose="020B0004020202020204" pitchFamily="34" charset="0"/>
              <a:cs typeface="Times New Roman" panose="02020603050405020304" pitchFamily="18" charset="0"/>
            </a:endParaRPr>
          </a:p>
          <a:p>
            <a:pPr lvl="1" algn="just"/>
            <a:br>
              <a:rPr lang="it-IT" dirty="0">
                <a:latin typeface="Aptos Light" panose="020B0004020202020204" pitchFamily="34" charset="0"/>
                <a:cs typeface="Times New Roman" panose="02020603050405020304" pitchFamily="18" charset="0"/>
              </a:rPr>
            </a:br>
            <a:r>
              <a:rPr lang="it-IT" dirty="0">
                <a:latin typeface="Aptos Light" panose="020B0004020202020204" pitchFamily="34" charset="0"/>
                <a:cs typeface="Times New Roman" panose="02020603050405020304" pitchFamily="18" charset="0"/>
              </a:rPr>
              <a:t>- nella </a:t>
            </a:r>
            <a:r>
              <a:rPr lang="it-IT" b="1" dirty="0">
                <a:solidFill>
                  <a:srgbClr val="2F5597"/>
                </a:solidFill>
                <a:latin typeface="Aptos Light" panose="020B0004020202020204" pitchFamily="34" charset="0"/>
                <a:cs typeface="Times New Roman" panose="02020603050405020304" pitchFamily="18" charset="0"/>
              </a:rPr>
              <a:t>seconda fase </a:t>
            </a:r>
            <a:r>
              <a:rPr lang="it-IT" dirty="0">
                <a:latin typeface="Aptos Light" panose="020B0004020202020204" pitchFamily="34" charset="0"/>
                <a:cs typeface="Times New Roman" panose="02020603050405020304" pitchFamily="18" charset="0"/>
              </a:rPr>
              <a:t>i delegati regionali eletti, riuniti in "Assemblea nazionale", eleggono 2 rappresentanti nazionali e nominano 1 rappresentante per ogni Regione o Provincia autonoma. </a:t>
            </a:r>
          </a:p>
        </p:txBody>
      </p:sp>
    </p:spTree>
    <p:extLst>
      <p:ext uri="{BB962C8B-B14F-4D97-AF65-F5344CB8AC3E}">
        <p14:creationId xmlns:p14="http://schemas.microsoft.com/office/powerpoint/2010/main" val="2750587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BDD8CF26-F7CE-4259-8637-7184438EAC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5" t="3518" r="50024"/>
          <a:stretch/>
        </p:blipFill>
        <p:spPr>
          <a:xfrm>
            <a:off x="10167165" y="2148919"/>
            <a:ext cx="2024835" cy="3924000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2DB346DA-4A4C-4FB5-B0B0-527015E11652}"/>
              </a:ext>
            </a:extLst>
          </p:cNvPr>
          <p:cNvSpPr/>
          <p:nvPr/>
        </p:nvSpPr>
        <p:spPr>
          <a:xfrm>
            <a:off x="3236349" y="1136569"/>
            <a:ext cx="57193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Il processo elettorale in corso</a:t>
            </a:r>
            <a:endParaRPr lang="it-IT" sz="3200" dirty="0">
              <a:latin typeface="Aptos" panose="020B0004020202020204" pitchFamily="34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7286CB4E-2B4B-48B0-A522-A3DA61BB3D46}"/>
              </a:ext>
            </a:extLst>
          </p:cNvPr>
          <p:cNvSpPr txBox="1"/>
          <p:nvPr/>
        </p:nvSpPr>
        <p:spPr>
          <a:xfrm>
            <a:off x="367337" y="2258875"/>
            <a:ext cx="979982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data </a:t>
            </a:r>
            <a:r>
              <a:rPr lang="it-IT" sz="1800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23 settembre 2025 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Dipartimento ha indetto la procedura elettiva per il rinnovo della Rappresentanza e, in particolare, delle seguenti posizioni:</a:t>
            </a:r>
          </a:p>
          <a:p>
            <a:pPr algn="just">
              <a:spcAft>
                <a:spcPts val="800"/>
              </a:spcAft>
            </a:pP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742950" lvl="1" indent="-285750" algn="just">
              <a:spcAft>
                <a:spcPts val="800"/>
              </a:spcAft>
              <a:buFontTx/>
              <a:buChar char="-"/>
            </a:pPr>
            <a:r>
              <a:rPr lang="it-IT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104</a:t>
            </a:r>
            <a:r>
              <a:rPr lang="it-IT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delegati delle Regioni, delle Province autonome e dell’Estero;</a:t>
            </a:r>
          </a:p>
          <a:p>
            <a:pPr marL="742950" lvl="1" indent="-285750" algn="just">
              <a:spcAft>
                <a:spcPts val="800"/>
              </a:spcAft>
              <a:buFontTx/>
              <a:buChar char="-"/>
            </a:pPr>
            <a:r>
              <a:rPr lang="it-IT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22</a:t>
            </a:r>
            <a:r>
              <a:rPr lang="it-IT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it-IT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appresentanti regionali; </a:t>
            </a:r>
          </a:p>
          <a:p>
            <a:pPr marL="742950" lvl="1" indent="-285750" algn="just">
              <a:spcAft>
                <a:spcPts val="800"/>
              </a:spcAft>
              <a:buFontTx/>
              <a:buChar char="-"/>
            </a:pPr>
            <a:r>
              <a:rPr lang="it-IT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it-IT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it-IT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appresentanti nazionali per le macroaree Nord e Sud.</a:t>
            </a:r>
          </a:p>
          <a:p>
            <a:pPr algn="just">
              <a:spcAft>
                <a:spcPts val="800"/>
              </a:spcAft>
            </a:pPr>
            <a:endParaRPr lang="it-IT" sz="1800" dirty="0"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procedura elettorale è curata con il supporto 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 </a:t>
            </a:r>
            <a:r>
              <a:rPr lang="it-IT" sz="1800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EVOL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it-IT" sz="1800" i="1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piattaforma Web dedicata sviluppata dal Dipartimento,</a:t>
            </a:r>
            <a:r>
              <a:rPr lang="it-IT" sz="1800" b="1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cui gli operatori volontari accedono con SPID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ed utilizzabile sia nella fase di presentazione della candidatura che per l’espressione del voto.</a:t>
            </a:r>
            <a:endParaRPr lang="it-IT" sz="1800" dirty="0"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244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uppo 44">
            <a:extLst>
              <a:ext uri="{FF2B5EF4-FFF2-40B4-BE49-F238E27FC236}">
                <a16:creationId xmlns:a16="http://schemas.microsoft.com/office/drawing/2014/main" id="{C3795F6A-8771-C56F-3BC5-303B6B316F5B}"/>
              </a:ext>
            </a:extLst>
          </p:cNvPr>
          <p:cNvGrpSpPr/>
          <p:nvPr/>
        </p:nvGrpSpPr>
        <p:grpSpPr>
          <a:xfrm>
            <a:off x="299999" y="2344640"/>
            <a:ext cx="11592000" cy="3985898"/>
            <a:chOff x="710582" y="2058455"/>
            <a:chExt cx="11311153" cy="3741283"/>
          </a:xfrm>
        </p:grpSpPr>
        <p:sp>
          <p:nvSpPr>
            <p:cNvPr id="4" name="AutoShape 2">
              <a:extLst>
                <a:ext uri="{FF2B5EF4-FFF2-40B4-BE49-F238E27FC236}">
                  <a16:creationId xmlns:a16="http://schemas.microsoft.com/office/drawing/2014/main" id="{6B325406-6715-4E9C-2E2E-C0FAFA538E1F}"/>
                </a:ext>
              </a:extLst>
            </p:cNvPr>
            <p:cNvSpPr/>
            <p:nvPr/>
          </p:nvSpPr>
          <p:spPr>
            <a:xfrm rot="-2804">
              <a:off x="1661321" y="3976197"/>
              <a:ext cx="8757405" cy="0"/>
            </a:xfrm>
            <a:prstGeom prst="line">
              <a:avLst/>
            </a:prstGeom>
            <a:ln w="19050" cap="flat">
              <a:solidFill>
                <a:srgbClr val="000000"/>
              </a:solidFill>
              <a:prstDash val="lgDash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36F24681-F622-1ADA-2B0A-B1E6C964A46A}"/>
                </a:ext>
              </a:extLst>
            </p:cNvPr>
            <p:cNvSpPr/>
            <p:nvPr/>
          </p:nvSpPr>
          <p:spPr>
            <a:xfrm rot="-5374740">
              <a:off x="2492466" y="4533339"/>
              <a:ext cx="648176" cy="0"/>
            </a:xfrm>
            <a:prstGeom prst="line">
              <a:avLst/>
            </a:prstGeom>
            <a:ln w="9525" cap="flat">
              <a:solidFill>
                <a:srgbClr val="000000"/>
              </a:solidFill>
              <a:prstDash val="solid"/>
              <a:headEnd type="triangle" w="lg" len="med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E34D953A-7562-5327-6F33-A13D01EF3A10}"/>
                </a:ext>
              </a:extLst>
            </p:cNvPr>
            <p:cNvSpPr/>
            <p:nvPr/>
          </p:nvSpPr>
          <p:spPr>
            <a:xfrm rot="-5400890">
              <a:off x="5139210" y="4533339"/>
              <a:ext cx="648157" cy="0"/>
            </a:xfrm>
            <a:prstGeom prst="line">
              <a:avLst/>
            </a:prstGeom>
            <a:ln w="9525" cap="flat">
              <a:solidFill>
                <a:srgbClr val="000000"/>
              </a:solidFill>
              <a:prstDash val="solid"/>
              <a:headEnd type="triangle" w="lg" len="med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F4457502-EBCE-6560-EBAD-2AA62817C46C}"/>
                </a:ext>
              </a:extLst>
            </p:cNvPr>
            <p:cNvSpPr/>
            <p:nvPr/>
          </p:nvSpPr>
          <p:spPr>
            <a:xfrm rot="-5400000">
              <a:off x="1317902" y="3248188"/>
              <a:ext cx="1101212" cy="0"/>
            </a:xfrm>
            <a:prstGeom prst="line">
              <a:avLst/>
            </a:prstGeom>
            <a:ln w="9525" cap="flat">
              <a:solidFill>
                <a:srgbClr val="000000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6542FCDC-B103-43D0-CB68-40E4F1F5BBC0}"/>
                </a:ext>
              </a:extLst>
            </p:cNvPr>
            <p:cNvSpPr/>
            <p:nvPr/>
          </p:nvSpPr>
          <p:spPr>
            <a:xfrm>
              <a:off x="1661321" y="3936906"/>
              <a:ext cx="606081" cy="0"/>
            </a:xfrm>
            <a:prstGeom prst="line">
              <a:avLst/>
            </a:prstGeom>
            <a:ln w="104775" cap="flat">
              <a:solidFill>
                <a:srgbClr val="38B6FF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7CC666F2-E3FB-C831-BE6F-7CA9D3A66BE1}"/>
                </a:ext>
              </a:extLst>
            </p:cNvPr>
            <p:cNvSpPr/>
            <p:nvPr/>
          </p:nvSpPr>
          <p:spPr>
            <a:xfrm rot="27604" flipV="1">
              <a:off x="2221089" y="3934794"/>
              <a:ext cx="1186587" cy="6875"/>
            </a:xfrm>
            <a:prstGeom prst="line">
              <a:avLst/>
            </a:prstGeom>
            <a:ln w="104775" cap="flat">
              <a:solidFill>
                <a:srgbClr val="7ED957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AutoShape 8">
              <a:extLst>
                <a:ext uri="{FF2B5EF4-FFF2-40B4-BE49-F238E27FC236}">
                  <a16:creationId xmlns:a16="http://schemas.microsoft.com/office/drawing/2014/main" id="{592D723B-7F1E-7C8C-ED0B-AB8786358448}"/>
                </a:ext>
              </a:extLst>
            </p:cNvPr>
            <p:cNvSpPr/>
            <p:nvPr/>
          </p:nvSpPr>
          <p:spPr>
            <a:xfrm rot="-20446">
              <a:off x="3500423" y="3951194"/>
              <a:ext cx="1601514" cy="0"/>
            </a:xfrm>
            <a:prstGeom prst="line">
              <a:avLst/>
            </a:prstGeom>
            <a:ln w="104775" cap="flat">
              <a:solidFill>
                <a:srgbClr val="C9E265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AutoShape 9">
              <a:extLst>
                <a:ext uri="{FF2B5EF4-FFF2-40B4-BE49-F238E27FC236}">
                  <a16:creationId xmlns:a16="http://schemas.microsoft.com/office/drawing/2014/main" id="{19BD9CEC-8580-44CD-9706-887A248AA4DE}"/>
                </a:ext>
              </a:extLst>
            </p:cNvPr>
            <p:cNvSpPr/>
            <p:nvPr/>
          </p:nvSpPr>
          <p:spPr>
            <a:xfrm>
              <a:off x="5251257" y="3936906"/>
              <a:ext cx="414370" cy="0"/>
            </a:xfrm>
            <a:prstGeom prst="line">
              <a:avLst/>
            </a:prstGeom>
            <a:ln w="104775" cap="flat">
              <a:solidFill>
                <a:srgbClr val="FF914D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AutoShape 10">
              <a:extLst>
                <a:ext uri="{FF2B5EF4-FFF2-40B4-BE49-F238E27FC236}">
                  <a16:creationId xmlns:a16="http://schemas.microsoft.com/office/drawing/2014/main" id="{9A78F2C9-4300-B5E0-119C-63858683ECB5}"/>
                </a:ext>
              </a:extLst>
            </p:cNvPr>
            <p:cNvSpPr/>
            <p:nvPr/>
          </p:nvSpPr>
          <p:spPr>
            <a:xfrm rot="-8404">
              <a:off x="5780463" y="3929763"/>
              <a:ext cx="1948150" cy="0"/>
            </a:xfrm>
            <a:prstGeom prst="line">
              <a:avLst/>
            </a:prstGeom>
            <a:ln w="104775" cap="flat">
              <a:solidFill>
                <a:srgbClr val="FFDE59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1">
              <a:extLst>
                <a:ext uri="{FF2B5EF4-FFF2-40B4-BE49-F238E27FC236}">
                  <a16:creationId xmlns:a16="http://schemas.microsoft.com/office/drawing/2014/main" id="{CE529AB3-9BB1-21BA-9D3C-F22A2E63D461}"/>
                </a:ext>
              </a:extLst>
            </p:cNvPr>
            <p:cNvSpPr txBox="1"/>
            <p:nvPr/>
          </p:nvSpPr>
          <p:spPr>
            <a:xfrm>
              <a:off x="2688652" y="2058455"/>
              <a:ext cx="3206005" cy="4267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 b="1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DAL 6.11.2025 </a:t>
              </a:r>
            </a:p>
            <a:p>
              <a:pPr algn="ctr">
                <a:lnSpc>
                  <a:spcPts val="1680"/>
                </a:lnSpc>
              </a:pPr>
              <a:r>
                <a:rPr lang="en-US" sz="1200" b="1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AL 28.11.2025</a:t>
              </a:r>
            </a:p>
          </p:txBody>
        </p:sp>
        <p:sp>
          <p:nvSpPr>
            <p:cNvPr id="14" name="TextBox 12">
              <a:extLst>
                <a:ext uri="{FF2B5EF4-FFF2-40B4-BE49-F238E27FC236}">
                  <a16:creationId xmlns:a16="http://schemas.microsoft.com/office/drawing/2014/main" id="{9427AF2C-CB99-6136-0F27-2FA7735CB96C}"/>
                </a:ext>
              </a:extLst>
            </p:cNvPr>
            <p:cNvSpPr txBox="1"/>
            <p:nvPr/>
          </p:nvSpPr>
          <p:spPr>
            <a:xfrm>
              <a:off x="5916649" y="2058455"/>
              <a:ext cx="1675778" cy="4267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 b="1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DAL 16.12.2025</a:t>
              </a:r>
            </a:p>
            <a:p>
              <a:pPr algn="ctr">
                <a:lnSpc>
                  <a:spcPts val="1680"/>
                </a:lnSpc>
              </a:pPr>
              <a:r>
                <a:rPr lang="en-US" sz="1200" b="1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AL 9.01.2026</a:t>
              </a:r>
            </a:p>
          </p:txBody>
        </p:sp>
        <p:sp>
          <p:nvSpPr>
            <p:cNvPr id="15" name="TextBox 13">
              <a:extLst>
                <a:ext uri="{FF2B5EF4-FFF2-40B4-BE49-F238E27FC236}">
                  <a16:creationId xmlns:a16="http://schemas.microsoft.com/office/drawing/2014/main" id="{93D9C0CF-12E7-464A-C229-D67885DB75F5}"/>
                </a:ext>
              </a:extLst>
            </p:cNvPr>
            <p:cNvSpPr txBox="1"/>
            <p:nvPr/>
          </p:nvSpPr>
          <p:spPr>
            <a:xfrm>
              <a:off x="710582" y="2058455"/>
              <a:ext cx="2306327" cy="2171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 b="1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23.09.2025</a:t>
              </a:r>
            </a:p>
          </p:txBody>
        </p:sp>
        <p:sp>
          <p:nvSpPr>
            <p:cNvPr id="16" name="TextBox 14">
              <a:extLst>
                <a:ext uri="{FF2B5EF4-FFF2-40B4-BE49-F238E27FC236}">
                  <a16:creationId xmlns:a16="http://schemas.microsoft.com/office/drawing/2014/main" id="{31B4E139-BDB3-04D2-EF94-A8733FC9F11A}"/>
                </a:ext>
              </a:extLst>
            </p:cNvPr>
            <p:cNvSpPr txBox="1"/>
            <p:nvPr/>
          </p:nvSpPr>
          <p:spPr>
            <a:xfrm>
              <a:off x="3636946" y="4905081"/>
              <a:ext cx="3642989" cy="4267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 b="1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DAL 2.12.2025 </a:t>
              </a:r>
            </a:p>
            <a:p>
              <a:pPr algn="ctr">
                <a:lnSpc>
                  <a:spcPts val="1680"/>
                </a:lnSpc>
              </a:pPr>
              <a:r>
                <a:rPr lang="en-US" sz="1200" b="1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AL 11.12.2025</a:t>
              </a:r>
            </a:p>
          </p:txBody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D0F1F21E-1C39-D34F-C1AB-E98E6080B158}"/>
                </a:ext>
              </a:extLst>
            </p:cNvPr>
            <p:cNvSpPr txBox="1"/>
            <p:nvPr/>
          </p:nvSpPr>
          <p:spPr>
            <a:xfrm>
              <a:off x="1230915" y="4905082"/>
              <a:ext cx="3185563" cy="4267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 b="1" dirty="0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DAL 23.09.2025</a:t>
              </a:r>
            </a:p>
            <a:p>
              <a:pPr algn="ctr">
                <a:lnSpc>
                  <a:spcPts val="1680"/>
                </a:lnSpc>
              </a:pPr>
              <a:r>
                <a:rPr lang="en-US" sz="1200" b="1" dirty="0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AL 5.11.2025</a:t>
              </a:r>
            </a:p>
          </p:txBody>
        </p:sp>
        <p:sp>
          <p:nvSpPr>
            <p:cNvPr id="18" name="TextBox 16">
              <a:extLst>
                <a:ext uri="{FF2B5EF4-FFF2-40B4-BE49-F238E27FC236}">
                  <a16:creationId xmlns:a16="http://schemas.microsoft.com/office/drawing/2014/main" id="{4EC645C0-40F2-A157-5459-1F9B4ACFF1F2}"/>
                </a:ext>
              </a:extLst>
            </p:cNvPr>
            <p:cNvSpPr txBox="1"/>
            <p:nvPr/>
          </p:nvSpPr>
          <p:spPr>
            <a:xfrm>
              <a:off x="3312653" y="2466125"/>
              <a:ext cx="1958005" cy="20764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Campagna elettorale</a:t>
              </a:r>
            </a:p>
          </p:txBody>
        </p:sp>
        <p:sp>
          <p:nvSpPr>
            <p:cNvPr id="19" name="TextBox 17">
              <a:extLst>
                <a:ext uri="{FF2B5EF4-FFF2-40B4-BE49-F238E27FC236}">
                  <a16:creationId xmlns:a16="http://schemas.microsoft.com/office/drawing/2014/main" id="{736179D3-3D0F-B12F-2AF9-2F796747A5A6}"/>
                </a:ext>
              </a:extLst>
            </p:cNvPr>
            <p:cNvSpPr txBox="1"/>
            <p:nvPr/>
          </p:nvSpPr>
          <p:spPr>
            <a:xfrm>
              <a:off x="5463373" y="2479460"/>
              <a:ext cx="2582330" cy="4171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Candidature Rappresentante nazionale e Rappresentante regionale</a:t>
              </a:r>
            </a:p>
          </p:txBody>
        </p:sp>
        <p:sp>
          <p:nvSpPr>
            <p:cNvPr id="20" name="TextBox 18">
              <a:extLst>
                <a:ext uri="{FF2B5EF4-FFF2-40B4-BE49-F238E27FC236}">
                  <a16:creationId xmlns:a16="http://schemas.microsoft.com/office/drawing/2014/main" id="{44DF4916-50E2-F721-338E-EFC3DD0A1ECB}"/>
                </a:ext>
              </a:extLst>
            </p:cNvPr>
            <p:cNvSpPr txBox="1"/>
            <p:nvPr/>
          </p:nvSpPr>
          <p:spPr>
            <a:xfrm>
              <a:off x="884743" y="2365160"/>
              <a:ext cx="1958005" cy="20764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Indizione</a:t>
              </a:r>
            </a:p>
          </p:txBody>
        </p:sp>
        <p:sp>
          <p:nvSpPr>
            <p:cNvPr id="21" name="TextBox 19">
              <a:extLst>
                <a:ext uri="{FF2B5EF4-FFF2-40B4-BE49-F238E27FC236}">
                  <a16:creationId xmlns:a16="http://schemas.microsoft.com/office/drawing/2014/main" id="{E979CEAF-8E43-3588-F4F7-CE882780C14D}"/>
                </a:ext>
              </a:extLst>
            </p:cNvPr>
            <p:cNvSpPr txBox="1"/>
            <p:nvPr/>
          </p:nvSpPr>
          <p:spPr>
            <a:xfrm>
              <a:off x="4479438" y="5411166"/>
              <a:ext cx="1958005" cy="20764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Elezioni</a:t>
              </a:r>
            </a:p>
          </p:txBody>
        </p:sp>
        <p:sp>
          <p:nvSpPr>
            <p:cNvPr id="22" name="TextBox 20">
              <a:extLst>
                <a:ext uri="{FF2B5EF4-FFF2-40B4-BE49-F238E27FC236}">
                  <a16:creationId xmlns:a16="http://schemas.microsoft.com/office/drawing/2014/main" id="{ECEAC9F2-D21C-EBCA-2A4B-65B9F80C79A0}"/>
                </a:ext>
              </a:extLst>
            </p:cNvPr>
            <p:cNvSpPr txBox="1"/>
            <p:nvPr/>
          </p:nvSpPr>
          <p:spPr>
            <a:xfrm>
              <a:off x="1844694" y="5403479"/>
              <a:ext cx="1958005" cy="3962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it-IT" sz="1200" noProof="0" dirty="0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Candidature al Ruolo di Delegato regionale</a:t>
              </a:r>
            </a:p>
          </p:txBody>
        </p:sp>
        <p:sp>
          <p:nvSpPr>
            <p:cNvPr id="23" name="AutoShape 21">
              <a:extLst>
                <a:ext uri="{FF2B5EF4-FFF2-40B4-BE49-F238E27FC236}">
                  <a16:creationId xmlns:a16="http://schemas.microsoft.com/office/drawing/2014/main" id="{E3EE40EB-FA4A-0D1E-B39A-CAE0A1A5DD08}"/>
                </a:ext>
              </a:extLst>
            </p:cNvPr>
            <p:cNvSpPr/>
            <p:nvPr/>
          </p:nvSpPr>
          <p:spPr>
            <a:xfrm>
              <a:off x="7877767" y="3927382"/>
              <a:ext cx="1045074" cy="0"/>
            </a:xfrm>
            <a:prstGeom prst="line">
              <a:avLst/>
            </a:prstGeom>
            <a:ln w="104775" cap="flat">
              <a:solidFill>
                <a:srgbClr val="7ED957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4" name="TextBox 22">
              <a:extLst>
                <a:ext uri="{FF2B5EF4-FFF2-40B4-BE49-F238E27FC236}">
                  <a16:creationId xmlns:a16="http://schemas.microsoft.com/office/drawing/2014/main" id="{476CF507-356E-5767-6520-8C598F544BC6}"/>
                </a:ext>
              </a:extLst>
            </p:cNvPr>
            <p:cNvSpPr txBox="1"/>
            <p:nvPr/>
          </p:nvSpPr>
          <p:spPr>
            <a:xfrm>
              <a:off x="7551386" y="4905080"/>
              <a:ext cx="1675778" cy="4267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 b="1" dirty="0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DAL 13.01.2026</a:t>
              </a:r>
            </a:p>
            <a:p>
              <a:pPr algn="ctr">
                <a:lnSpc>
                  <a:spcPts val="1680"/>
                </a:lnSpc>
              </a:pPr>
              <a:r>
                <a:rPr lang="en-US" sz="1200" b="1" dirty="0">
                  <a:solidFill>
                    <a:srgbClr val="000000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AL 10.02.2026</a:t>
              </a:r>
            </a:p>
          </p:txBody>
        </p:sp>
        <p:sp>
          <p:nvSpPr>
            <p:cNvPr id="25" name="TextBox 23">
              <a:extLst>
                <a:ext uri="{FF2B5EF4-FFF2-40B4-BE49-F238E27FC236}">
                  <a16:creationId xmlns:a16="http://schemas.microsoft.com/office/drawing/2014/main" id="{1293E85B-D365-0E07-1F3F-5489B197ABBD}"/>
                </a:ext>
              </a:extLst>
            </p:cNvPr>
            <p:cNvSpPr txBox="1"/>
            <p:nvPr/>
          </p:nvSpPr>
          <p:spPr>
            <a:xfrm>
              <a:off x="7109139" y="5403479"/>
              <a:ext cx="2582330" cy="20764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Campagna elettorale</a:t>
              </a:r>
            </a:p>
          </p:txBody>
        </p:sp>
        <p:sp>
          <p:nvSpPr>
            <p:cNvPr id="26" name="AutoShape 24">
              <a:extLst>
                <a:ext uri="{FF2B5EF4-FFF2-40B4-BE49-F238E27FC236}">
                  <a16:creationId xmlns:a16="http://schemas.microsoft.com/office/drawing/2014/main" id="{95121E02-AA92-F3CE-2E70-C3CECE706903}"/>
                </a:ext>
              </a:extLst>
            </p:cNvPr>
            <p:cNvSpPr/>
            <p:nvPr/>
          </p:nvSpPr>
          <p:spPr>
            <a:xfrm rot="-5425259">
              <a:off x="8083359" y="4533339"/>
              <a:ext cx="648176" cy="0"/>
            </a:xfrm>
            <a:prstGeom prst="line">
              <a:avLst/>
            </a:prstGeom>
            <a:ln w="9525" cap="flat">
              <a:solidFill>
                <a:srgbClr val="000000"/>
              </a:solidFill>
              <a:prstDash val="solid"/>
              <a:headEnd type="triangle" w="lg" len="med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7" name="TextBox 25">
              <a:extLst>
                <a:ext uri="{FF2B5EF4-FFF2-40B4-BE49-F238E27FC236}">
                  <a16:creationId xmlns:a16="http://schemas.microsoft.com/office/drawing/2014/main" id="{D829335C-DE78-EE77-462B-09D96EA75D34}"/>
                </a:ext>
              </a:extLst>
            </p:cNvPr>
            <p:cNvSpPr txBox="1"/>
            <p:nvPr/>
          </p:nvSpPr>
          <p:spPr>
            <a:xfrm>
              <a:off x="8713075" y="2082406"/>
              <a:ext cx="1887812" cy="3962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 b="1" dirty="0">
                  <a:solidFill>
                    <a:srgbClr val="414B3B"/>
                  </a:solidFill>
                  <a:latin typeface="Gatwick Bold Bold"/>
                  <a:ea typeface="Gatwick Bold Bold"/>
                  <a:cs typeface="Gatwick Bold Bold"/>
                  <a:sym typeface="Gatwick Bold Bold"/>
                </a:rPr>
                <a:t>20 E 21 FEBBRAIO 2026</a:t>
              </a:r>
            </a:p>
            <a:p>
              <a:pPr algn="ctr">
                <a:lnSpc>
                  <a:spcPts val="1680"/>
                </a:lnSpc>
              </a:pPr>
              <a:r>
                <a:rPr lang="en-US" sz="1200" b="1" dirty="0">
                  <a:solidFill>
                    <a:srgbClr val="414B3B"/>
                  </a:solidFill>
                  <a:latin typeface="Kollektif Bold"/>
                  <a:ea typeface="Kollektif Bold"/>
                  <a:cs typeface="Kollektif Bold"/>
                  <a:sym typeface="Kollektif Bold"/>
                </a:rPr>
                <a:t>ASSEMBLEA NAZIONALE</a:t>
              </a:r>
            </a:p>
          </p:txBody>
        </p:sp>
        <p:sp>
          <p:nvSpPr>
            <p:cNvPr id="28" name="AutoShape 26">
              <a:extLst>
                <a:ext uri="{FF2B5EF4-FFF2-40B4-BE49-F238E27FC236}">
                  <a16:creationId xmlns:a16="http://schemas.microsoft.com/office/drawing/2014/main" id="{AA9A6A09-7B43-3576-9EED-CAE0B53EF1D4}"/>
                </a:ext>
              </a:extLst>
            </p:cNvPr>
            <p:cNvSpPr/>
            <p:nvPr/>
          </p:nvSpPr>
          <p:spPr>
            <a:xfrm rot="27604">
              <a:off x="9021006" y="3929763"/>
              <a:ext cx="1186226" cy="0"/>
            </a:xfrm>
            <a:prstGeom prst="line">
              <a:avLst/>
            </a:prstGeom>
            <a:ln w="104775" cap="flat">
              <a:solidFill>
                <a:srgbClr val="C9E265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30" name="AutoShape 28">
              <a:extLst>
                <a:ext uri="{FF2B5EF4-FFF2-40B4-BE49-F238E27FC236}">
                  <a16:creationId xmlns:a16="http://schemas.microsoft.com/office/drawing/2014/main" id="{F238DC44-21FF-E702-2E57-05351140E38F}"/>
                </a:ext>
              </a:extLst>
            </p:cNvPr>
            <p:cNvSpPr/>
            <p:nvPr/>
          </p:nvSpPr>
          <p:spPr>
            <a:xfrm rot="-5400000">
              <a:off x="10171966" y="3967863"/>
              <a:ext cx="512568" cy="0"/>
            </a:xfrm>
            <a:prstGeom prst="line">
              <a:avLst/>
            </a:prstGeom>
            <a:ln w="28575" cap="flat">
              <a:solidFill>
                <a:srgbClr val="38B6FF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31" name="AutoShape 29">
              <a:extLst>
                <a:ext uri="{FF2B5EF4-FFF2-40B4-BE49-F238E27FC236}">
                  <a16:creationId xmlns:a16="http://schemas.microsoft.com/office/drawing/2014/main" id="{8945BAA7-F357-509F-3E7F-7026555E8938}"/>
                </a:ext>
              </a:extLst>
            </p:cNvPr>
            <p:cNvSpPr/>
            <p:nvPr/>
          </p:nvSpPr>
          <p:spPr>
            <a:xfrm rot="-5400000">
              <a:off x="3151403" y="3975006"/>
              <a:ext cx="512568" cy="0"/>
            </a:xfrm>
            <a:prstGeom prst="line">
              <a:avLst/>
            </a:prstGeom>
            <a:ln w="28575" cap="flat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32" name="TextBox 30">
              <a:extLst>
                <a:ext uri="{FF2B5EF4-FFF2-40B4-BE49-F238E27FC236}">
                  <a16:creationId xmlns:a16="http://schemas.microsoft.com/office/drawing/2014/main" id="{C8D5558C-F932-B02C-C2EA-9E9B49E0FC9C}"/>
                </a:ext>
              </a:extLst>
            </p:cNvPr>
            <p:cNvSpPr txBox="1"/>
            <p:nvPr/>
          </p:nvSpPr>
          <p:spPr>
            <a:xfrm>
              <a:off x="2562102" y="3307993"/>
              <a:ext cx="1691170" cy="3641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51"/>
                </a:lnSpc>
              </a:pPr>
              <a:r>
                <a:rPr lang="en-US" sz="1036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Pubblicazione </a:t>
              </a:r>
            </a:p>
            <a:p>
              <a:pPr algn="ctr">
                <a:lnSpc>
                  <a:spcPts val="1451"/>
                </a:lnSpc>
              </a:pPr>
              <a:r>
                <a:rPr lang="en-US" sz="1036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elenco candidati</a:t>
              </a:r>
            </a:p>
          </p:txBody>
        </p:sp>
        <p:sp>
          <p:nvSpPr>
            <p:cNvPr id="33" name="TextBox 31">
              <a:extLst>
                <a:ext uri="{FF2B5EF4-FFF2-40B4-BE49-F238E27FC236}">
                  <a16:creationId xmlns:a16="http://schemas.microsoft.com/office/drawing/2014/main" id="{0CD1573E-894B-E450-2EA3-E31B6259CCF5}"/>
                </a:ext>
              </a:extLst>
            </p:cNvPr>
            <p:cNvSpPr txBox="1"/>
            <p:nvPr/>
          </p:nvSpPr>
          <p:spPr>
            <a:xfrm>
              <a:off x="1790397" y="3096679"/>
              <a:ext cx="3206005" cy="2171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Gatwick Bold"/>
                  <a:ea typeface="Gatwick Bold"/>
                  <a:cs typeface="Gatwick Bold"/>
                  <a:sym typeface="Gatwick Bold"/>
                </a:rPr>
                <a:t>6.11.2025</a:t>
              </a:r>
            </a:p>
          </p:txBody>
        </p:sp>
        <p:sp>
          <p:nvSpPr>
            <p:cNvPr id="34" name="AutoShape 32">
              <a:extLst>
                <a:ext uri="{FF2B5EF4-FFF2-40B4-BE49-F238E27FC236}">
                  <a16:creationId xmlns:a16="http://schemas.microsoft.com/office/drawing/2014/main" id="{5CE89D90-784D-4F66-C7B3-BDBEE2C1C7D6}"/>
                </a:ext>
              </a:extLst>
            </p:cNvPr>
            <p:cNvSpPr/>
            <p:nvPr/>
          </p:nvSpPr>
          <p:spPr>
            <a:xfrm rot="-5400000">
              <a:off x="5438329" y="3975006"/>
              <a:ext cx="512568" cy="0"/>
            </a:xfrm>
            <a:prstGeom prst="line">
              <a:avLst/>
            </a:prstGeom>
            <a:ln w="28575" cap="flat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35" name="TextBox 33">
              <a:extLst>
                <a:ext uri="{FF2B5EF4-FFF2-40B4-BE49-F238E27FC236}">
                  <a16:creationId xmlns:a16="http://schemas.microsoft.com/office/drawing/2014/main" id="{9870DD8B-0550-984D-BC5E-4FFBDF4D1327}"/>
                </a:ext>
              </a:extLst>
            </p:cNvPr>
            <p:cNvSpPr txBox="1"/>
            <p:nvPr/>
          </p:nvSpPr>
          <p:spPr>
            <a:xfrm>
              <a:off x="4091610" y="3096679"/>
              <a:ext cx="3206005" cy="2171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Gatwick Bold"/>
                  <a:ea typeface="Gatwick Bold"/>
                  <a:cs typeface="Gatwick Bold"/>
                  <a:sym typeface="Gatwick Bold"/>
                </a:rPr>
                <a:t>15.12.2024</a:t>
              </a:r>
            </a:p>
          </p:txBody>
        </p:sp>
        <p:sp>
          <p:nvSpPr>
            <p:cNvPr id="36" name="TextBox 34">
              <a:extLst>
                <a:ext uri="{FF2B5EF4-FFF2-40B4-BE49-F238E27FC236}">
                  <a16:creationId xmlns:a16="http://schemas.microsoft.com/office/drawing/2014/main" id="{BA465A8D-664D-DA77-449B-4279EA05B68E}"/>
                </a:ext>
              </a:extLst>
            </p:cNvPr>
            <p:cNvSpPr txBox="1"/>
            <p:nvPr/>
          </p:nvSpPr>
          <p:spPr>
            <a:xfrm>
              <a:off x="4834740" y="3285273"/>
              <a:ext cx="1691170" cy="3641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51"/>
                </a:lnSpc>
              </a:pPr>
              <a:r>
                <a:rPr lang="en-US" sz="1036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Spoglio e comunicazione</a:t>
              </a:r>
            </a:p>
            <a:p>
              <a:pPr algn="ctr">
                <a:lnSpc>
                  <a:spcPts val="1451"/>
                </a:lnSpc>
              </a:pPr>
              <a:r>
                <a:rPr lang="en-US" sz="1036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delegati eletti</a:t>
              </a:r>
            </a:p>
          </p:txBody>
        </p:sp>
        <p:sp>
          <p:nvSpPr>
            <p:cNvPr id="37" name="AutoShape 35">
              <a:extLst>
                <a:ext uri="{FF2B5EF4-FFF2-40B4-BE49-F238E27FC236}">
                  <a16:creationId xmlns:a16="http://schemas.microsoft.com/office/drawing/2014/main" id="{D29F5853-0919-5F25-22B2-4D4C5D5C7009}"/>
                </a:ext>
              </a:extLst>
            </p:cNvPr>
            <p:cNvSpPr/>
            <p:nvPr/>
          </p:nvSpPr>
          <p:spPr>
            <a:xfrm rot="-5400000">
              <a:off x="3750574" y="3248188"/>
              <a:ext cx="1101212" cy="0"/>
            </a:xfrm>
            <a:prstGeom prst="line">
              <a:avLst/>
            </a:prstGeom>
            <a:ln w="9525" cap="flat">
              <a:solidFill>
                <a:srgbClr val="000000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38" name="AutoShape 36">
              <a:extLst>
                <a:ext uri="{FF2B5EF4-FFF2-40B4-BE49-F238E27FC236}">
                  <a16:creationId xmlns:a16="http://schemas.microsoft.com/office/drawing/2014/main" id="{0C1B4B4B-FD91-3BE9-341E-7D1B0D354BCF}"/>
                </a:ext>
              </a:extLst>
            </p:cNvPr>
            <p:cNvSpPr/>
            <p:nvPr/>
          </p:nvSpPr>
          <p:spPr>
            <a:xfrm rot="-5400000">
              <a:off x="6571097" y="3464405"/>
              <a:ext cx="668777" cy="0"/>
            </a:xfrm>
            <a:prstGeom prst="line">
              <a:avLst/>
            </a:prstGeom>
            <a:ln w="9525" cap="flat">
              <a:solidFill>
                <a:srgbClr val="000000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39" name="AutoShape 37">
              <a:extLst>
                <a:ext uri="{FF2B5EF4-FFF2-40B4-BE49-F238E27FC236}">
                  <a16:creationId xmlns:a16="http://schemas.microsoft.com/office/drawing/2014/main" id="{FCD59D7C-2F9E-5B16-4D2B-6929B151EDA0}"/>
                </a:ext>
              </a:extLst>
            </p:cNvPr>
            <p:cNvSpPr/>
            <p:nvPr/>
          </p:nvSpPr>
          <p:spPr>
            <a:xfrm rot="-5400000">
              <a:off x="9106376" y="3331805"/>
              <a:ext cx="1101212" cy="0"/>
            </a:xfrm>
            <a:prstGeom prst="line">
              <a:avLst/>
            </a:prstGeom>
            <a:ln w="9525" cap="flat">
              <a:solidFill>
                <a:srgbClr val="000000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40" name="TextBox 38">
              <a:extLst>
                <a:ext uri="{FF2B5EF4-FFF2-40B4-BE49-F238E27FC236}">
                  <a16:creationId xmlns:a16="http://schemas.microsoft.com/office/drawing/2014/main" id="{7B442D05-2CA5-D63E-9858-B249A7CF8B4A}"/>
                </a:ext>
              </a:extLst>
            </p:cNvPr>
            <p:cNvSpPr txBox="1"/>
            <p:nvPr/>
          </p:nvSpPr>
          <p:spPr>
            <a:xfrm>
              <a:off x="6130498" y="3096679"/>
              <a:ext cx="3206005" cy="2171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Gatwick Bold"/>
                  <a:ea typeface="Gatwick Bold"/>
                  <a:cs typeface="Gatwick Bold"/>
                  <a:sym typeface="Gatwick Bold"/>
                </a:rPr>
                <a:t>12.01.2026</a:t>
              </a:r>
            </a:p>
          </p:txBody>
        </p:sp>
        <p:sp>
          <p:nvSpPr>
            <p:cNvPr id="41" name="TextBox 39">
              <a:extLst>
                <a:ext uri="{FF2B5EF4-FFF2-40B4-BE49-F238E27FC236}">
                  <a16:creationId xmlns:a16="http://schemas.microsoft.com/office/drawing/2014/main" id="{AA65DA53-6335-CBEA-6427-75D9B2018AD7}"/>
                </a:ext>
              </a:extLst>
            </p:cNvPr>
            <p:cNvSpPr txBox="1"/>
            <p:nvPr/>
          </p:nvSpPr>
          <p:spPr>
            <a:xfrm>
              <a:off x="6883153" y="3285273"/>
              <a:ext cx="1691170" cy="3641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51"/>
                </a:lnSpc>
              </a:pPr>
              <a:r>
                <a:rPr lang="en-US" sz="1036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Pubblicazione </a:t>
              </a:r>
            </a:p>
            <a:p>
              <a:pPr algn="ctr">
                <a:lnSpc>
                  <a:spcPts val="1451"/>
                </a:lnSpc>
              </a:pPr>
              <a:r>
                <a:rPr lang="en-US" sz="1036">
                  <a:solidFill>
                    <a:srgbClr val="000000"/>
                  </a:solidFill>
                  <a:latin typeface="Kollektif"/>
                  <a:ea typeface="Kollektif"/>
                  <a:cs typeface="Kollektif"/>
                  <a:sym typeface="Kollektif"/>
                </a:rPr>
                <a:t>elenco candidati</a:t>
              </a:r>
            </a:p>
          </p:txBody>
        </p:sp>
        <p:sp>
          <p:nvSpPr>
            <p:cNvPr id="42" name="AutoShape 40">
              <a:extLst>
                <a:ext uri="{FF2B5EF4-FFF2-40B4-BE49-F238E27FC236}">
                  <a16:creationId xmlns:a16="http://schemas.microsoft.com/office/drawing/2014/main" id="{A0BF4379-044B-B1C3-26E8-93D63C7BD936}"/>
                </a:ext>
              </a:extLst>
            </p:cNvPr>
            <p:cNvSpPr/>
            <p:nvPr/>
          </p:nvSpPr>
          <p:spPr>
            <a:xfrm rot="-5400000">
              <a:off x="7477216" y="3975006"/>
              <a:ext cx="512568" cy="0"/>
            </a:xfrm>
            <a:prstGeom prst="line">
              <a:avLst/>
            </a:prstGeom>
            <a:ln w="28575" cap="flat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TextBox 41">
              <a:extLst>
                <a:ext uri="{FF2B5EF4-FFF2-40B4-BE49-F238E27FC236}">
                  <a16:creationId xmlns:a16="http://schemas.microsoft.com/office/drawing/2014/main" id="{4220D8B9-54EA-7EF0-6AA9-5D4FF5A2A66B}"/>
                </a:ext>
              </a:extLst>
            </p:cNvPr>
            <p:cNvSpPr txBox="1"/>
            <p:nvPr/>
          </p:nvSpPr>
          <p:spPr>
            <a:xfrm>
              <a:off x="8815730" y="3096679"/>
              <a:ext cx="3206005" cy="2171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38B6FF"/>
                  </a:solidFill>
                  <a:latin typeface="Gatwick Bold"/>
                  <a:ea typeface="Gatwick Bold"/>
                  <a:cs typeface="Gatwick Bold"/>
                  <a:sym typeface="Gatwick Bold"/>
                </a:rPr>
                <a:t>23.02.2026</a:t>
              </a:r>
            </a:p>
          </p:txBody>
        </p:sp>
        <p:sp>
          <p:nvSpPr>
            <p:cNvPr id="44" name="TextBox 42">
              <a:extLst>
                <a:ext uri="{FF2B5EF4-FFF2-40B4-BE49-F238E27FC236}">
                  <a16:creationId xmlns:a16="http://schemas.microsoft.com/office/drawing/2014/main" id="{FD23AFD0-8108-B3C3-7F32-85967CEEB4CE}"/>
                </a:ext>
              </a:extLst>
            </p:cNvPr>
            <p:cNvSpPr txBox="1"/>
            <p:nvPr/>
          </p:nvSpPr>
          <p:spPr>
            <a:xfrm>
              <a:off x="9573148" y="3285273"/>
              <a:ext cx="1691170" cy="3641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51"/>
                </a:lnSpc>
              </a:pPr>
              <a:r>
                <a:rPr lang="en-US" sz="1036">
                  <a:solidFill>
                    <a:srgbClr val="38B6FF"/>
                  </a:solidFill>
                  <a:latin typeface="Kollektif"/>
                  <a:ea typeface="Kollektif"/>
                  <a:cs typeface="Kollektif"/>
                  <a:sym typeface="Kollektif"/>
                </a:rPr>
                <a:t>Pubblicazione </a:t>
              </a:r>
            </a:p>
            <a:p>
              <a:pPr algn="ctr">
                <a:lnSpc>
                  <a:spcPts val="1451"/>
                </a:lnSpc>
              </a:pPr>
              <a:r>
                <a:rPr lang="en-US" sz="1036">
                  <a:solidFill>
                    <a:srgbClr val="38B6FF"/>
                  </a:solidFill>
                  <a:latin typeface="Kollektif"/>
                  <a:ea typeface="Kollektif"/>
                  <a:cs typeface="Kollektif"/>
                  <a:sym typeface="Kollektif"/>
                </a:rPr>
                <a:t>degli eletti</a:t>
              </a:r>
            </a:p>
          </p:txBody>
        </p:sp>
      </p:grpSp>
      <p:sp>
        <p:nvSpPr>
          <p:cNvPr id="46" name="Rettangolo 45">
            <a:extLst>
              <a:ext uri="{FF2B5EF4-FFF2-40B4-BE49-F238E27FC236}">
                <a16:creationId xmlns:a16="http://schemas.microsoft.com/office/drawing/2014/main" id="{A27AA7C5-7A7C-33DC-CFFA-1082F389D4DB}"/>
              </a:ext>
            </a:extLst>
          </p:cNvPr>
          <p:cNvSpPr/>
          <p:nvPr/>
        </p:nvSpPr>
        <p:spPr>
          <a:xfrm>
            <a:off x="3890107" y="1134842"/>
            <a:ext cx="44117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Il calendario elettorale</a:t>
            </a:r>
            <a:endParaRPr lang="it-IT" sz="32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869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2DB346DA-4A4C-4FB5-B0B0-527015E11652}"/>
              </a:ext>
            </a:extLst>
          </p:cNvPr>
          <p:cNvSpPr/>
          <p:nvPr/>
        </p:nvSpPr>
        <p:spPr>
          <a:xfrm>
            <a:off x="2352218" y="1128884"/>
            <a:ext cx="7487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Arial" charset="0"/>
              </a:rPr>
              <a:t>Prima fase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: elezione dei Delegati regionali</a:t>
            </a:r>
            <a:endParaRPr lang="it-IT" sz="3200" dirty="0">
              <a:latin typeface="+mn-lt"/>
              <a:cs typeface="+mn-cs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EE67AFA4-2B99-4FAA-A022-B07241C503D1}"/>
              </a:ext>
            </a:extLst>
          </p:cNvPr>
          <p:cNvSpPr txBox="1"/>
          <p:nvPr/>
        </p:nvSpPr>
        <p:spPr>
          <a:xfrm>
            <a:off x="592287" y="1947873"/>
            <a:ext cx="107597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Sono </a:t>
            </a:r>
            <a:r>
              <a:rPr lang="it-IT" b="1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54.123</a:t>
            </a:r>
            <a:r>
              <a:rPr lang="it-IT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 operatori volontari in </a:t>
            </a: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Servizio alla data del 23 settembre 2025</a:t>
            </a: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Gli stessi prendon</a:t>
            </a: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parte attivamente alla prima fase della procedura, con la possibilità di presentare la propria candidatura al ruolo di Delegato e di esprimere il proprio voto tramite la piattaforma EVOL. 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2" name="Gruppo 51">
            <a:extLst>
              <a:ext uri="{FF2B5EF4-FFF2-40B4-BE49-F238E27FC236}">
                <a16:creationId xmlns:a16="http://schemas.microsoft.com/office/drawing/2014/main" id="{01099E34-03A0-FBE1-7491-DF207BA62129}"/>
              </a:ext>
            </a:extLst>
          </p:cNvPr>
          <p:cNvGrpSpPr/>
          <p:nvPr/>
        </p:nvGrpSpPr>
        <p:grpSpPr>
          <a:xfrm>
            <a:off x="3820806" y="3105418"/>
            <a:ext cx="5799444" cy="3729713"/>
            <a:chOff x="4076300" y="2151528"/>
            <a:chExt cx="4619465" cy="3270273"/>
          </a:xfrm>
        </p:grpSpPr>
        <p:sp>
          <p:nvSpPr>
            <p:cNvPr id="14" name="Rettangolo 13">
              <a:extLst>
                <a:ext uri="{FF2B5EF4-FFF2-40B4-BE49-F238E27FC236}">
                  <a16:creationId xmlns:a16="http://schemas.microsoft.com/office/drawing/2014/main" id="{7981897E-C857-4739-948A-EB38DD08F2E7}"/>
                </a:ext>
              </a:extLst>
            </p:cNvPr>
            <p:cNvSpPr/>
            <p:nvPr/>
          </p:nvSpPr>
          <p:spPr>
            <a:xfrm>
              <a:off x="8002137" y="3143534"/>
              <a:ext cx="86436" cy="13647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49" name="Immagine 48">
              <a:extLst>
                <a:ext uri="{FF2B5EF4-FFF2-40B4-BE49-F238E27FC236}">
                  <a16:creationId xmlns:a16="http://schemas.microsoft.com/office/drawing/2014/main" id="{461D2382-66DD-3C7E-214E-455C66E9D9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6010" r="48531"/>
            <a:stretch>
              <a:fillRect/>
            </a:stretch>
          </p:blipFill>
          <p:spPr>
            <a:xfrm>
              <a:off x="4076300" y="2151528"/>
              <a:ext cx="4039399" cy="3270273"/>
            </a:xfrm>
            <a:prstGeom prst="rect">
              <a:avLst/>
            </a:prstGeom>
          </p:spPr>
        </p:pic>
        <p:sp>
          <p:nvSpPr>
            <p:cNvPr id="50" name="Rettangolo 49">
              <a:extLst>
                <a:ext uri="{FF2B5EF4-FFF2-40B4-BE49-F238E27FC236}">
                  <a16:creationId xmlns:a16="http://schemas.microsoft.com/office/drawing/2014/main" id="{0D46640E-DF3B-AF8C-1E63-756FD3243B41}"/>
                </a:ext>
              </a:extLst>
            </p:cNvPr>
            <p:cNvSpPr/>
            <p:nvPr/>
          </p:nvSpPr>
          <p:spPr>
            <a:xfrm>
              <a:off x="7110060" y="2151528"/>
              <a:ext cx="1585705" cy="7622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1" name="Rettangolo 50">
              <a:extLst>
                <a:ext uri="{FF2B5EF4-FFF2-40B4-BE49-F238E27FC236}">
                  <a16:creationId xmlns:a16="http://schemas.microsoft.com/office/drawing/2014/main" id="{2CE6B0FF-34B2-18D7-CE18-6A7CA15D0166}"/>
                </a:ext>
              </a:extLst>
            </p:cNvPr>
            <p:cNvSpPr/>
            <p:nvPr/>
          </p:nvSpPr>
          <p:spPr>
            <a:xfrm>
              <a:off x="7494494" y="3594847"/>
              <a:ext cx="762000" cy="2599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3254956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2DB346DA-4A4C-4FB5-B0B0-527015E11652}"/>
              </a:ext>
            </a:extLst>
          </p:cNvPr>
          <p:cNvSpPr/>
          <p:nvPr/>
        </p:nvSpPr>
        <p:spPr>
          <a:xfrm>
            <a:off x="2316894" y="1133394"/>
            <a:ext cx="75582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Prima fase – Attuazione della procedura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1F11D36-EF84-4417-8A63-4CCFF0D513E2}"/>
              </a:ext>
            </a:extLst>
          </p:cNvPr>
          <p:cNvSpPr txBox="1"/>
          <p:nvPr/>
        </p:nvSpPr>
        <p:spPr>
          <a:xfrm>
            <a:off x="187452" y="2104491"/>
            <a:ext cx="11817096" cy="3456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Commissione ha intrapreso una serie di iniziative volte a rafforzare le strategie comunicative, sensibilizzare e aumentare il coinvolgimento degli operatori volontari nei confronti dell’istituto della Rappresentanza. Tra queste rilevano:</a:t>
            </a: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Clr>
                <a:schemeClr val="tx1"/>
              </a:buClr>
              <a:buFont typeface="Calibri" panose="020F0502020204030204" pitchFamily="34" charset="0"/>
              <a:buChar char="−"/>
            </a:pPr>
            <a:r>
              <a:rPr lang="it-IT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attività di costante </a:t>
            </a: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confronto</a:t>
            </a:r>
            <a:r>
              <a:rPr lang="it-IT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la Rappresentanza nazionale;</a:t>
            </a:r>
            <a:endParaRPr lang="it-IT" dirty="0"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Clr>
                <a:schemeClr val="tx1"/>
              </a:buClr>
              <a:buFont typeface="Calibri" panose="020F0502020204030204" pitchFamily="34" charset="0"/>
              <a:buChar char="−"/>
            </a:pP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it-IT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omunicazione</a:t>
            </a:r>
            <a:r>
              <a:rPr lang="it-IT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dedicata all’avvio della procedura elettorale e all’opportunità di presentare la propria candidatura nell’Area Riservata degli OV</a:t>
            </a:r>
            <a:r>
              <a:rPr lang="it-IT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it-IT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sul sito istituzionale del Dipartimento;</a:t>
            </a: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Clr>
                <a:schemeClr val="tx1"/>
              </a:buClr>
              <a:buFont typeface="Calibri" panose="020F0502020204030204" pitchFamily="34" charset="0"/>
              <a:buChar char="−"/>
            </a:pP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comunicazione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dedicata alle </a:t>
            </a: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Regioni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alle </a:t>
            </a: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Province</a:t>
            </a:r>
            <a:r>
              <a:rPr lang="it-IT" b="1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Autonome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 agli </a:t>
            </a: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Enti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 invito a dare diffusione delle attività di rinnovo della Rappresentanza </a:t>
            </a:r>
            <a:r>
              <a:rPr lang="it-IT" dirty="0">
                <a:latin typeface="Aptos" panose="020B0004020202020204" pitchFamily="34" charset="0"/>
              </a:rPr>
              <a:t>e a fornire ogni utile supporto per l’organizzazione di assemblee locali, spazio dedicato al dibattito e al libero confronto fra gli operatori volontari;</a:t>
            </a:r>
            <a:endParaRPr lang="it-IT" dirty="0"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Clr>
                <a:schemeClr val="tx1"/>
              </a:buClr>
              <a:buFont typeface="Calibri" panose="020F0502020204030204" pitchFamily="34" charset="0"/>
              <a:buChar char="−"/>
            </a:pPr>
            <a:r>
              <a:rPr lang="it-IT" b="1" u="sng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proroga di 10 gg del termine della fase di candidatura, dal 24 ottobre 2025 al 5 novembre 2025.</a:t>
            </a:r>
            <a:endParaRPr lang="it-IT" b="1" u="sng" dirty="0">
              <a:solidFill>
                <a:srgbClr val="2F5597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375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D078C5-ABD7-0DA0-55EF-BDD5A65D8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B846D915-9358-131A-0C6C-7824BDC9CBB2}"/>
              </a:ext>
            </a:extLst>
          </p:cNvPr>
          <p:cNvSpPr/>
          <p:nvPr/>
        </p:nvSpPr>
        <p:spPr>
          <a:xfrm>
            <a:off x="4115465" y="1133394"/>
            <a:ext cx="39610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Prima fase – Proroga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EAA6FFE-260D-B1BA-FD99-011192B076DE}"/>
              </a:ext>
            </a:extLst>
          </p:cNvPr>
          <p:cNvSpPr txBox="1"/>
          <p:nvPr/>
        </p:nvSpPr>
        <p:spPr>
          <a:xfrm>
            <a:off x="330327" y="2142591"/>
            <a:ext cx="7061073" cy="3946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Commissione dando 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seguito a specifica istanza presentata dalla Rappresentanza nazionale 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 proposto al Dipartimento la </a:t>
            </a:r>
            <a:r>
              <a:rPr lang="it-IT" sz="1800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proroga della fase di presentazione delle candidature 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 ruolo di Delegato dal 24 ottobre al </a:t>
            </a:r>
            <a:r>
              <a:rPr lang="it-IT" sz="1800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novembre 2025 (10 giorni)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 proroga si è resa necessaria al fine di: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consentire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 completare l’organizzazione delle assemblee locali presso le Regioni;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it-IT" sz="1800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potenziare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 attività di coinvolgimento diretto degli OV tramite azioni di sensibilizzazione a cura della Rappresentanza stessa;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it-IT" b="1" dirty="0">
                <a:solidFill>
                  <a:srgbClr val="2F5597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it-IT" sz="1800" b="1" dirty="0">
                <a:solidFill>
                  <a:srgbClr val="2F5597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accogliere</a:t>
            </a:r>
            <a:r>
              <a:rPr lang="it-IT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ulteriori 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candidature presso le Regioni che non avevano raggiunto alla data del 24 ottobre un numero di candidature </a:t>
            </a:r>
            <a:r>
              <a:rPr lang="it-IT" u="sng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sufficiente</a:t>
            </a:r>
            <a:r>
              <a:rPr lang="it-IT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coprire le posizioni disponibili.</a:t>
            </a:r>
            <a:endParaRPr lang="it-IT" u="sng" dirty="0"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cx4="http://schemas.microsoft.com/office/drawing/2016/5/10/chartex">
        <mc:Choice Requires="cx4">
          <p:graphicFrame>
            <p:nvGraphicFramePr>
              <p:cNvPr id="2" name="Grafico 1">
                <a:extLst>
                  <a:ext uri="{FF2B5EF4-FFF2-40B4-BE49-F238E27FC236}">
                    <a16:creationId xmlns:a16="http://schemas.microsoft.com/office/drawing/2014/main" id="{4F18B70D-7C2B-89A7-83E2-E862E7F0823A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28818629"/>
                  </p:ext>
                </p:extLst>
              </p:nvPr>
            </p:nvGraphicFramePr>
            <p:xfrm>
              <a:off x="7753350" y="2464590"/>
              <a:ext cx="3995079" cy="3764759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2" name="Grafico 1">
                <a:extLst>
                  <a:ext uri="{FF2B5EF4-FFF2-40B4-BE49-F238E27FC236}">
                    <a16:creationId xmlns:a16="http://schemas.microsoft.com/office/drawing/2014/main" id="{4F18B70D-7C2B-89A7-83E2-E862E7F0823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753350" y="2464590"/>
                <a:ext cx="3995079" cy="3764759"/>
              </a:xfrm>
              <a:prstGeom prst="rect">
                <a:avLst/>
              </a:prstGeom>
            </p:spPr>
          </p:pic>
        </mc:Fallback>
      </mc:AlternateContent>
      <p:sp>
        <p:nvSpPr>
          <p:cNvPr id="3" name="CasellaDiTesto 2">
            <a:extLst>
              <a:ext uri="{FF2B5EF4-FFF2-40B4-BE49-F238E27FC236}">
                <a16:creationId xmlns:a16="http://schemas.microsoft.com/office/drawing/2014/main" id="{25EF6F76-8415-2C2B-1ED8-F2EB2D2B1DA5}"/>
              </a:ext>
            </a:extLst>
          </p:cNvPr>
          <p:cNvSpPr txBox="1"/>
          <p:nvPr/>
        </p:nvSpPr>
        <p:spPr>
          <a:xfrm>
            <a:off x="7391400" y="2170632"/>
            <a:ext cx="47529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i="1" u="sng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Focus: distribuzione candidature al 24 ottobre</a:t>
            </a:r>
            <a:endParaRPr lang="it-IT" sz="1600" i="1" u="sng" dirty="0">
              <a:solidFill>
                <a:srgbClr val="2F55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171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cx4="http://schemas.microsoft.com/office/drawing/2016/5/10/chartex">
        <mc:Choice Requires="cx4">
          <p:graphicFrame>
            <p:nvGraphicFramePr>
              <p:cNvPr id="54" name="Grafico 53">
                <a:extLst>
                  <a:ext uri="{FF2B5EF4-FFF2-40B4-BE49-F238E27FC236}">
                    <a16:creationId xmlns:a16="http://schemas.microsoft.com/office/drawing/2014/main" id="{13165BE5-77C1-2982-512E-D637252518C9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59810237"/>
                  </p:ext>
                </p:extLst>
              </p:nvPr>
            </p:nvGraphicFramePr>
            <p:xfrm>
              <a:off x="7245350" y="2113954"/>
              <a:ext cx="4641850" cy="3998714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54" name="Grafico 53">
                <a:extLst>
                  <a:ext uri="{FF2B5EF4-FFF2-40B4-BE49-F238E27FC236}">
                    <a16:creationId xmlns:a16="http://schemas.microsoft.com/office/drawing/2014/main" id="{13165BE5-77C1-2982-512E-D637252518C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245350" y="2113954"/>
                <a:ext cx="4641850" cy="3998714"/>
              </a:xfrm>
              <a:prstGeom prst="rect">
                <a:avLst/>
              </a:prstGeom>
            </p:spPr>
          </p:pic>
        </mc:Fallback>
      </mc:AlternateContent>
      <p:sp>
        <p:nvSpPr>
          <p:cNvPr id="4" name="Rettangolo 3">
            <a:extLst>
              <a:ext uri="{FF2B5EF4-FFF2-40B4-BE49-F238E27FC236}">
                <a16:creationId xmlns:a16="http://schemas.microsoft.com/office/drawing/2014/main" id="{2DB346DA-4A4C-4FB5-B0B0-527015E11652}"/>
              </a:ext>
            </a:extLst>
          </p:cNvPr>
          <p:cNvSpPr/>
          <p:nvPr/>
        </p:nvSpPr>
        <p:spPr>
          <a:xfrm>
            <a:off x="1793283" y="1113796"/>
            <a:ext cx="86054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Prima fase – Stato presentazione candidature</a:t>
            </a:r>
            <a:endParaRPr lang="it-IT" sz="3200" dirty="0">
              <a:latin typeface="Aptos" panose="020B0004020202020204" pitchFamily="34" charset="0"/>
            </a:endParaRPr>
          </a:p>
        </p:txBody>
      </p:sp>
      <p:graphicFrame>
        <p:nvGraphicFramePr>
          <p:cNvPr id="49" name="Grafico 48">
            <a:extLst>
              <a:ext uri="{FF2B5EF4-FFF2-40B4-BE49-F238E27FC236}">
                <a16:creationId xmlns:a16="http://schemas.microsoft.com/office/drawing/2014/main" id="{A9F4F6DD-465C-214E-498D-867191B738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6259919"/>
              </p:ext>
            </p:extLst>
          </p:nvPr>
        </p:nvGraphicFramePr>
        <p:xfrm>
          <a:off x="428625" y="2421731"/>
          <a:ext cx="5543551" cy="3690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2" name="CasellaDiTesto 51">
            <a:extLst>
              <a:ext uri="{FF2B5EF4-FFF2-40B4-BE49-F238E27FC236}">
                <a16:creationId xmlns:a16="http://schemas.microsoft.com/office/drawing/2014/main" id="{7B7F74A7-7466-71E0-2E3E-0380935651AE}"/>
              </a:ext>
            </a:extLst>
          </p:cNvPr>
          <p:cNvSpPr txBox="1"/>
          <p:nvPr/>
        </p:nvSpPr>
        <p:spPr>
          <a:xfrm>
            <a:off x="428625" y="2052399"/>
            <a:ext cx="55435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i="1" u="sng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Focus: evoluzione candidature – dati di sintesi giornalieri</a:t>
            </a:r>
            <a:endParaRPr lang="it-IT" i="1" u="sng" dirty="0">
              <a:solidFill>
                <a:srgbClr val="2F5597"/>
              </a:solidFill>
            </a:endParaRPr>
          </a:p>
        </p:txBody>
      </p:sp>
      <p:sp>
        <p:nvSpPr>
          <p:cNvPr id="53" name="CasellaDiTesto 52">
            <a:extLst>
              <a:ext uri="{FF2B5EF4-FFF2-40B4-BE49-F238E27FC236}">
                <a16:creationId xmlns:a16="http://schemas.microsoft.com/office/drawing/2014/main" id="{A44D4434-0594-75F3-B523-E85FFF6260F9}"/>
              </a:ext>
            </a:extLst>
          </p:cNvPr>
          <p:cNvSpPr txBox="1"/>
          <p:nvPr/>
        </p:nvSpPr>
        <p:spPr>
          <a:xfrm>
            <a:off x="6219825" y="2057782"/>
            <a:ext cx="58769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i="1" u="sng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Focus: Distribuzione candidature al 27 ottobre (post proroga)</a:t>
            </a:r>
            <a:endParaRPr lang="it-IT" i="1" u="sng" dirty="0">
              <a:solidFill>
                <a:srgbClr val="2F55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246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769E2CED-76E0-E9F2-DA87-9A90E7BA8004}"/>
              </a:ext>
            </a:extLst>
          </p:cNvPr>
          <p:cNvSpPr/>
          <p:nvPr/>
        </p:nvSpPr>
        <p:spPr>
          <a:xfrm>
            <a:off x="1476597" y="1128922"/>
            <a:ext cx="9238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Prima fase – Monitoraggio delle assemblee locali</a:t>
            </a:r>
            <a:endParaRPr lang="it-IT" sz="3200" dirty="0">
              <a:latin typeface="Aptos" panose="020B0004020202020204" pitchFamily="34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2F41378-BD73-2309-BA35-036092D8D5C4}"/>
              </a:ext>
            </a:extLst>
          </p:cNvPr>
          <p:cNvSpPr txBox="1"/>
          <p:nvPr/>
        </p:nvSpPr>
        <p:spPr>
          <a:xfrm>
            <a:off x="244602" y="2219325"/>
            <a:ext cx="5689473" cy="3852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Alla data del </a:t>
            </a:r>
            <a:r>
              <a:rPr lang="it-IT" b="1" i="1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 ottobre 2025</a:t>
            </a: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la Rappresentanza con il supporto del Dipartimento, delle Regioni, delle Province Autonome e degli Enti ha organizzato diverse assemblee locali su tutto il territorio nazionale, così riepilogate:</a:t>
            </a: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it-IT" b="1" i="1" dirty="0">
                <a:solidFill>
                  <a:srgbClr val="2F559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it-IT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assemblee locali organizzate;</a:t>
            </a: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it-IT" b="1" i="1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it-IT" b="1" i="1" dirty="0">
                <a:solidFill>
                  <a:srgbClr val="2F559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ltre 40.000</a:t>
            </a:r>
            <a:r>
              <a:rPr lang="it-IT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inviti di partecipazione trasmessi;</a:t>
            </a: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it-IT" b="1" i="1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oltre 8.500</a:t>
            </a:r>
            <a:r>
              <a:rPr lang="it-IT" b="1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partecipanti alle assemblee.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it-I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calendario delle assemblee è disponibile sul sito istituzionale del Dipartimento, nella sezione dedicata alle «</a:t>
            </a:r>
            <a:r>
              <a:rPr lang="it-IT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Elezioni</a:t>
            </a:r>
            <a:r>
              <a:rPr lang="it-I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nell’ambito del Servizio civile universale.</a:t>
            </a:r>
          </a:p>
        </p:txBody>
      </p:sp>
      <mc:AlternateContent xmlns:mc="http://schemas.openxmlformats.org/markup-compatibility/2006" xmlns:cx4="http://schemas.microsoft.com/office/drawing/2016/5/10/chartex">
        <mc:Choice Requires="cx4">
          <p:graphicFrame>
            <p:nvGraphicFramePr>
              <p:cNvPr id="6" name="Grafico 5">
                <a:extLst>
                  <a:ext uri="{FF2B5EF4-FFF2-40B4-BE49-F238E27FC236}">
                    <a16:creationId xmlns:a16="http://schemas.microsoft.com/office/drawing/2014/main" id="{2693B1E8-3241-9ACB-841D-277F074602F8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153510428"/>
                  </p:ext>
                </p:extLst>
              </p:nvPr>
            </p:nvGraphicFramePr>
            <p:xfrm>
              <a:off x="6929437" y="2588657"/>
              <a:ext cx="4429125" cy="318645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6" name="Grafico 5">
                <a:extLst>
                  <a:ext uri="{FF2B5EF4-FFF2-40B4-BE49-F238E27FC236}">
                    <a16:creationId xmlns:a16="http://schemas.microsoft.com/office/drawing/2014/main" id="{2693B1E8-3241-9ACB-841D-277F074602F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929437" y="2588657"/>
                <a:ext cx="4429125" cy="3186450"/>
              </a:xfrm>
              <a:prstGeom prst="rect">
                <a:avLst/>
              </a:prstGeom>
            </p:spPr>
          </p:pic>
        </mc:Fallback>
      </mc:AlternateContent>
      <p:sp>
        <p:nvSpPr>
          <p:cNvPr id="8" name="CasellaDiTesto 7">
            <a:extLst>
              <a:ext uri="{FF2B5EF4-FFF2-40B4-BE49-F238E27FC236}">
                <a16:creationId xmlns:a16="http://schemas.microsoft.com/office/drawing/2014/main" id="{F0C4FB81-BF88-CB79-8DE9-60FD4F2323A0}"/>
              </a:ext>
            </a:extLst>
          </p:cNvPr>
          <p:cNvSpPr txBox="1"/>
          <p:nvPr/>
        </p:nvSpPr>
        <p:spPr>
          <a:xfrm>
            <a:off x="6767511" y="2219325"/>
            <a:ext cx="4752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i="1" u="sng" dirty="0">
                <a:solidFill>
                  <a:srgbClr val="2F5597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Focus: distribuzione territoriale assemblee locali</a:t>
            </a:r>
            <a:endParaRPr lang="it-IT" i="1" u="sng" dirty="0">
              <a:solidFill>
                <a:srgbClr val="2F55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705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FA07352B-A234-2361-CB86-2C4E3182DEC8}"/>
              </a:ext>
            </a:extLst>
          </p:cNvPr>
          <p:cNvSpPr/>
          <p:nvPr/>
        </p:nvSpPr>
        <p:spPr>
          <a:xfrm>
            <a:off x="1890793" y="1128922"/>
            <a:ext cx="84104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defRPr/>
            </a:pP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Prima fase - prossime tappe della procedura</a:t>
            </a:r>
            <a:endParaRPr lang="it-IT" sz="3200" dirty="0">
              <a:latin typeface="Aptos" panose="020B0004020202020204" pitchFamily="34" charset="0"/>
            </a:endParaRPr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D1E283D7-21CD-48DD-CDD0-9B909C6ED06C}"/>
              </a:ext>
            </a:extLst>
          </p:cNvPr>
          <p:cNvGrpSpPr/>
          <p:nvPr/>
        </p:nvGrpSpPr>
        <p:grpSpPr>
          <a:xfrm>
            <a:off x="404812" y="2329934"/>
            <a:ext cx="11382375" cy="3089791"/>
            <a:chOff x="590550" y="2329934"/>
            <a:chExt cx="11382375" cy="3089791"/>
          </a:xfrm>
        </p:grpSpPr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CE828F2A-3D6E-05B0-BE5B-5A51F0CAD925}"/>
                </a:ext>
              </a:extLst>
            </p:cNvPr>
            <p:cNvSpPr txBox="1"/>
            <p:nvPr/>
          </p:nvSpPr>
          <p:spPr>
            <a:xfrm>
              <a:off x="933450" y="2329934"/>
              <a:ext cx="11039475" cy="27877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it-IT" b="1" dirty="0">
                  <a:solidFill>
                    <a:srgbClr val="2F5597"/>
                  </a:solidFill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5 novembre 2025 (ore 15:00)  </a:t>
              </a:r>
              <a:r>
                <a:rPr lang="it-IT" dirty="0"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Termine per la presentazione delle candidature al ruolo di Delegato regionale;</a:t>
              </a:r>
            </a:p>
            <a:p>
              <a:pPr>
                <a:lnSpc>
                  <a:spcPct val="200000"/>
                </a:lnSpc>
              </a:pPr>
              <a:r>
                <a:rPr lang="it-IT" b="1" dirty="0">
                  <a:solidFill>
                    <a:srgbClr val="2F5597"/>
                  </a:solidFill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6 novembre 2025 </a:t>
              </a:r>
              <a:r>
                <a:rPr lang="it-IT" dirty="0"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Pubblicazione dell’elenco dei candidati sul sito istituzionale a cura del Dipartimento;</a:t>
              </a:r>
            </a:p>
            <a:p>
              <a:pPr>
                <a:lnSpc>
                  <a:spcPct val="200000"/>
                </a:lnSpc>
              </a:pPr>
              <a:r>
                <a:rPr lang="it-IT" b="1" dirty="0">
                  <a:solidFill>
                    <a:srgbClr val="2F5597"/>
                  </a:solidFill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dal 6 novembre al 28 novembre 2025 </a:t>
              </a:r>
              <a:r>
                <a:rPr lang="it-IT" dirty="0"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Campagna elettorale per la presentazione dei candidati;</a:t>
              </a:r>
            </a:p>
            <a:p>
              <a:pPr>
                <a:lnSpc>
                  <a:spcPct val="200000"/>
                </a:lnSpc>
              </a:pPr>
              <a:r>
                <a:rPr lang="it-IT" b="1" dirty="0">
                  <a:solidFill>
                    <a:srgbClr val="2F5597"/>
                  </a:solidFill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dal 2 dicembre al 11 dicembre 2025 (ore 15:00) </a:t>
              </a:r>
              <a:r>
                <a:rPr lang="it-IT" dirty="0"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Elezioni con espressione del voto tramite piattaforma EVOL</a:t>
              </a:r>
            </a:p>
            <a:p>
              <a:pPr>
                <a:lnSpc>
                  <a:spcPct val="200000"/>
                </a:lnSpc>
              </a:pPr>
              <a:r>
                <a:rPr lang="it-IT" b="1" dirty="0">
                  <a:solidFill>
                    <a:srgbClr val="2F5597"/>
                  </a:solidFill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15 dicembre 2025 </a:t>
              </a:r>
              <a:r>
                <a:rPr lang="it-IT" dirty="0">
                  <a:latin typeface="Aptos" panose="020B00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Spoglio e comunicazione dei Delegati eletti a cura del Dipartimento.</a:t>
              </a:r>
            </a:p>
          </p:txBody>
        </p:sp>
        <p:sp>
          <p:nvSpPr>
            <p:cNvPr id="9" name="Freccia in giù 8">
              <a:extLst>
                <a:ext uri="{FF2B5EF4-FFF2-40B4-BE49-F238E27FC236}">
                  <a16:creationId xmlns:a16="http://schemas.microsoft.com/office/drawing/2014/main" id="{614CF0E6-856E-4F86-E78C-6E1BB7C10EC4}"/>
                </a:ext>
              </a:extLst>
            </p:cNvPr>
            <p:cNvSpPr/>
            <p:nvPr/>
          </p:nvSpPr>
          <p:spPr>
            <a:xfrm>
              <a:off x="590550" y="2329934"/>
              <a:ext cx="342900" cy="3089791"/>
            </a:xfrm>
            <a:prstGeom prst="downArrow">
              <a:avLst>
                <a:gd name="adj1" fmla="val 30555"/>
                <a:gd name="adj2" fmla="val 85852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3921677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olo 3">
            <a:extLst>
              <a:ext uri="{FF2B5EF4-FFF2-40B4-BE49-F238E27FC236}">
                <a16:creationId xmlns:a16="http://schemas.microsoft.com/office/drawing/2014/main" id="{8CBA1855-DF57-4B8D-890B-57E1FBE9B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47763"/>
          </a:xfrm>
        </p:spPr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43011" name="Segnaposto contenuto 15">
            <a:extLst>
              <a:ext uri="{FF2B5EF4-FFF2-40B4-BE49-F238E27FC236}">
                <a16:creationId xmlns:a16="http://schemas.microsoft.com/office/drawing/2014/main" id="{78911C73-AE30-4685-A3C6-A19F9B6BAA3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1333500"/>
          </a:xfrm>
        </p:spPr>
      </p:pic>
      <p:sp>
        <p:nvSpPr>
          <p:cNvPr id="43012" name="Rettangolo 4">
            <a:extLst>
              <a:ext uri="{FF2B5EF4-FFF2-40B4-BE49-F238E27FC236}">
                <a16:creationId xmlns:a16="http://schemas.microsoft.com/office/drawing/2014/main" id="{58279A9F-A63E-4E56-9206-CE735C4DB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4925" y="1793875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i="1">
              <a:solidFill>
                <a:schemeClr val="accent1"/>
              </a:solidFill>
            </a:endParaRPr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A5CEB746-46C7-4543-B5FD-1D7B17DDEFDC}"/>
              </a:ext>
            </a:extLst>
          </p:cNvPr>
          <p:cNvSpPr/>
          <p:nvPr/>
        </p:nvSpPr>
        <p:spPr>
          <a:xfrm>
            <a:off x="917575" y="3191256"/>
            <a:ext cx="1035685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7200" b="1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charset="0"/>
              </a:rPr>
              <a:t>Grazie per l’attenzione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873</Words>
  <Application>Microsoft Office PowerPoint</Application>
  <PresentationFormat>Widescreen</PresentationFormat>
  <Paragraphs>89</Paragraphs>
  <Slides>11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23" baseType="lpstr">
      <vt:lpstr>Aptos</vt:lpstr>
      <vt:lpstr>Aptos Light</vt:lpstr>
      <vt:lpstr>Aptos Narrow</vt:lpstr>
      <vt:lpstr>Arial</vt:lpstr>
      <vt:lpstr>Calibri</vt:lpstr>
      <vt:lpstr>Calibri Light</vt:lpstr>
      <vt:lpstr>Gatwick Bold</vt:lpstr>
      <vt:lpstr>Gatwick Bold Bold</vt:lpstr>
      <vt:lpstr>Kollektif</vt:lpstr>
      <vt:lpstr>Kollektif Bold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Daniele Rosa</dc:creator>
  <cp:lastModifiedBy>Losco Silvia</cp:lastModifiedBy>
  <cp:revision>50</cp:revision>
  <dcterms:created xsi:type="dcterms:W3CDTF">2023-01-25T13:21:06Z</dcterms:created>
  <dcterms:modified xsi:type="dcterms:W3CDTF">2025-10-29T12:23:37Z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097a60d-5525-435b-8989-8eb48ac0c8cd_Enabled">
    <vt:lpwstr>true</vt:lpwstr>
  </property>
  <property fmtid="{D5CDD505-2E9C-101B-9397-08002B2CF9AE}" pid="3" name="MSIP_Label_5097a60d-5525-435b-8989-8eb48ac0c8cd_SetDate">
    <vt:lpwstr>2023-01-25T13:21:06Z</vt:lpwstr>
  </property>
  <property fmtid="{D5CDD505-2E9C-101B-9397-08002B2CF9AE}" pid="4" name="MSIP_Label_5097a60d-5525-435b-8989-8eb48ac0c8cd_Method">
    <vt:lpwstr>Standard</vt:lpwstr>
  </property>
  <property fmtid="{D5CDD505-2E9C-101B-9397-08002B2CF9AE}" pid="5" name="MSIP_Label_5097a60d-5525-435b-8989-8eb48ac0c8cd_Name">
    <vt:lpwstr>defa4170-0d19-0005-0004-bc88714345d2</vt:lpwstr>
  </property>
  <property fmtid="{D5CDD505-2E9C-101B-9397-08002B2CF9AE}" pid="6" name="MSIP_Label_5097a60d-5525-435b-8989-8eb48ac0c8cd_SiteId">
    <vt:lpwstr>3e90938b-8b27-4762-b4e8-006a8127a119</vt:lpwstr>
  </property>
  <property fmtid="{D5CDD505-2E9C-101B-9397-08002B2CF9AE}" pid="7" name="MSIP_Label_5097a60d-5525-435b-8989-8eb48ac0c8cd_ActionId">
    <vt:lpwstr>333c7c42-c244-4695-aeee-8e37079a6b60</vt:lpwstr>
  </property>
  <property fmtid="{D5CDD505-2E9C-101B-9397-08002B2CF9AE}" pid="8" name="MSIP_Label_5097a60d-5525-435b-8989-8eb48ac0c8cd_ContentBits">
    <vt:lpwstr>0</vt:lpwstr>
  </property>
</Properties>
</file>